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Canva Sans" panose="020B0604020202020204" charset="0"/>
      <p:regular r:id="rId15"/>
    </p:embeddedFont>
    <p:embeddedFont>
      <p:font typeface="Canva Sans Bold" panose="020B0604020202020204" charset="0"/>
      <p:regular r:id="rId16"/>
    </p:embeddedFont>
    <p:embeddedFont>
      <p:font typeface="Canva Sans Italics" panose="020B0604020202020204" charset="0"/>
      <p:regular r:id="rId17"/>
    </p:embeddedFont>
    <p:embeddedFont>
      <p:font typeface="Eczar Bold" panose="020B0604020202020204" charset="0"/>
      <p:regular r:id="rId18"/>
    </p:embeddedFont>
    <p:embeddedFont>
      <p:font typeface="Eczar Semi-Bold" panose="020B0604020202020204" charset="0"/>
      <p:regular r:id="rId19"/>
    </p:embeddedFont>
    <p:embeddedFont>
      <p:font typeface="Raleway" pitchFamily="2" charset="0"/>
      <p:regular r:id="rId20"/>
      <p:bold r:id="rId21"/>
      <p:italic r:id="rId22"/>
      <p:boldItalic r:id="rId23"/>
    </p:embeddedFont>
    <p:embeddedFont>
      <p:font typeface="Raleway Bold"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55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2.svg"/><Relationship Id="rId7"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1.jpe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984660">
            <a:off x="15459392" y="358695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119339" y="-4507184"/>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txBody>
          <a:bodyPr/>
          <a:lstStyle/>
          <a:p>
            <a:endParaRPr lang="en-US"/>
          </a:p>
        </p:txBody>
      </p:sp>
      <p:sp>
        <p:nvSpPr>
          <p:cNvPr id="4" name="Freeform 4"/>
          <p:cNvSpPr/>
          <p:nvPr/>
        </p:nvSpPr>
        <p:spPr>
          <a:xfrm rot="-1264648">
            <a:off x="-2042291" y="308610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5014947" y="4938208"/>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txBody>
          <a:bodyPr/>
          <a:lstStyle/>
          <a:p>
            <a:endParaRPr lang="en-US"/>
          </a:p>
        </p:txBody>
      </p:sp>
      <p:sp>
        <p:nvSpPr>
          <p:cNvPr id="6" name="Freeform 6"/>
          <p:cNvSpPr/>
          <p:nvPr/>
        </p:nvSpPr>
        <p:spPr>
          <a:xfrm>
            <a:off x="13762428" y="-3291392"/>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txBody>
          <a:bodyPr/>
          <a:lstStyle/>
          <a:p>
            <a:endParaRPr lang="en-US"/>
          </a:p>
        </p:txBody>
      </p:sp>
      <p:sp>
        <p:nvSpPr>
          <p:cNvPr id="7" name="Freeform 7"/>
          <p:cNvSpPr/>
          <p:nvPr/>
        </p:nvSpPr>
        <p:spPr>
          <a:xfrm rot="6495018">
            <a:off x="-2011736" y="4778111"/>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2453625" y="1005984"/>
            <a:ext cx="14009449" cy="6815964"/>
          </a:xfrm>
          <a:prstGeom prst="rect">
            <a:avLst/>
          </a:prstGeom>
        </p:spPr>
        <p:txBody>
          <a:bodyPr lIns="0" tIns="0" rIns="0" bIns="0" rtlCol="0" anchor="t">
            <a:spAutoFit/>
          </a:bodyPr>
          <a:lstStyle/>
          <a:p>
            <a:pPr algn="ctr">
              <a:lnSpc>
                <a:spcPts val="10920"/>
              </a:lnSpc>
            </a:pPr>
            <a:r>
              <a:rPr lang="en-US" sz="6699">
                <a:solidFill>
                  <a:srgbClr val="273384"/>
                </a:solidFill>
                <a:latin typeface="Eczar Semi-Bold"/>
              </a:rPr>
              <a:t>Analysis of the effect of Batch normalization </a:t>
            </a:r>
          </a:p>
          <a:p>
            <a:pPr algn="ctr">
              <a:lnSpc>
                <a:spcPts val="10920"/>
              </a:lnSpc>
            </a:pPr>
            <a:r>
              <a:rPr lang="en-US" sz="6699">
                <a:solidFill>
                  <a:srgbClr val="273384"/>
                </a:solidFill>
                <a:latin typeface="Eczar Semi-Bold"/>
              </a:rPr>
              <a:t>on limited and varying image condition Datasets on top of different models </a:t>
            </a:r>
          </a:p>
        </p:txBody>
      </p:sp>
      <p:sp>
        <p:nvSpPr>
          <p:cNvPr id="9" name="Freeform 9"/>
          <p:cNvSpPr/>
          <p:nvPr/>
        </p:nvSpPr>
        <p:spPr>
          <a:xfrm rot="-2700000">
            <a:off x="-1551070" y="-489556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txBody>
          <a:bodyPr/>
          <a:lstStyle/>
          <a:p>
            <a:endParaRPr lang="en-US"/>
          </a:p>
        </p:txBody>
      </p:sp>
      <p:sp>
        <p:nvSpPr>
          <p:cNvPr id="10" name="Freeform 10"/>
          <p:cNvSpPr/>
          <p:nvPr/>
        </p:nvSpPr>
        <p:spPr>
          <a:xfrm rot="-3442328">
            <a:off x="12759754" y="6160928"/>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txBody>
          <a:bodyPr/>
          <a:lstStyle/>
          <a:p>
            <a:endParaRPr lang="en-US"/>
          </a:p>
        </p:txBody>
      </p:sp>
      <p:sp>
        <p:nvSpPr>
          <p:cNvPr id="11" name="TextBox 11"/>
          <p:cNvSpPr txBox="1"/>
          <p:nvPr/>
        </p:nvSpPr>
        <p:spPr>
          <a:xfrm>
            <a:off x="6759164" y="8074397"/>
            <a:ext cx="5847001" cy="1589405"/>
          </a:xfrm>
          <a:prstGeom prst="rect">
            <a:avLst/>
          </a:prstGeom>
        </p:spPr>
        <p:txBody>
          <a:bodyPr lIns="0" tIns="0" rIns="0" bIns="0" rtlCol="0" anchor="t">
            <a:spAutoFit/>
          </a:bodyPr>
          <a:lstStyle/>
          <a:p>
            <a:pPr algn="ctr">
              <a:lnSpc>
                <a:spcPts val="3220"/>
              </a:lnSpc>
            </a:pPr>
            <a:r>
              <a:rPr lang="en-US" sz="2300">
                <a:solidFill>
                  <a:srgbClr val="273384"/>
                </a:solidFill>
                <a:latin typeface="Canva Sans Italics"/>
              </a:rPr>
              <a:t>Group by</a:t>
            </a:r>
          </a:p>
          <a:p>
            <a:pPr algn="ctr">
              <a:lnSpc>
                <a:spcPts val="3220"/>
              </a:lnSpc>
            </a:pPr>
            <a:r>
              <a:rPr lang="en-US" sz="2300">
                <a:solidFill>
                  <a:srgbClr val="273384"/>
                </a:solidFill>
                <a:latin typeface="Canva Sans Italics"/>
              </a:rPr>
              <a:t>Fazlea Rabby (ID:2021163042)</a:t>
            </a:r>
          </a:p>
          <a:p>
            <a:pPr algn="ctr">
              <a:lnSpc>
                <a:spcPts val="3220"/>
              </a:lnSpc>
            </a:pPr>
            <a:r>
              <a:rPr lang="en-US" sz="2300">
                <a:solidFill>
                  <a:srgbClr val="273384"/>
                </a:solidFill>
                <a:latin typeface="Canva Sans Italics"/>
              </a:rPr>
              <a:t>Tanjila Ahmed Medha(ID:2021004042)</a:t>
            </a:r>
          </a:p>
          <a:p>
            <a:pPr algn="ctr">
              <a:lnSpc>
                <a:spcPts val="3220"/>
              </a:lnSpc>
            </a:pPr>
            <a:r>
              <a:rPr lang="en-US" sz="2300">
                <a:solidFill>
                  <a:srgbClr val="273384"/>
                </a:solidFill>
                <a:latin typeface="Canva Sans Italics"/>
              </a:rPr>
              <a:t>Md Nazmus Sadat Samin(ID:2012235642)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800000">
            <a:off x="-203203" y="-2978063"/>
            <a:ext cx="18694406" cy="4605433"/>
          </a:xfrm>
          <a:custGeom>
            <a:avLst/>
            <a:gdLst/>
            <a:ahLst/>
            <a:cxnLst/>
            <a:rect l="l" t="t" r="r" b="b"/>
            <a:pathLst>
              <a:path w="18694406" h="4605433">
                <a:moveTo>
                  <a:pt x="0" y="0"/>
                </a:moveTo>
                <a:lnTo>
                  <a:pt x="18694406" y="0"/>
                </a:lnTo>
                <a:lnTo>
                  <a:pt x="18694406" y="4605433"/>
                </a:lnTo>
                <a:lnTo>
                  <a:pt x="0" y="4605433"/>
                </a:lnTo>
                <a:lnTo>
                  <a:pt x="0" y="0"/>
                </a:lnTo>
                <a:close/>
              </a:path>
            </a:pathLst>
          </a:custGeom>
          <a:blipFill>
            <a:blip r:embed="rId2"/>
            <a:stretch>
              <a:fillRect t="-7590" b="-7590"/>
            </a:stretch>
          </a:blipFill>
        </p:spPr>
        <p:txBody>
          <a:bodyPr/>
          <a:lstStyle/>
          <a:p>
            <a:endParaRPr lang="en-US"/>
          </a:p>
        </p:txBody>
      </p:sp>
      <p:sp>
        <p:nvSpPr>
          <p:cNvPr id="3" name="Freeform 3"/>
          <p:cNvSpPr/>
          <p:nvPr/>
        </p:nvSpPr>
        <p:spPr>
          <a:xfrm>
            <a:off x="-3342004"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txBody>
          <a:bodyPr/>
          <a:lstStyle/>
          <a:p>
            <a:endParaRPr lang="en-US"/>
          </a:p>
        </p:txBody>
      </p:sp>
      <p:sp>
        <p:nvSpPr>
          <p:cNvPr id="4" name="Freeform 4"/>
          <p:cNvSpPr/>
          <p:nvPr/>
        </p:nvSpPr>
        <p:spPr>
          <a:xfrm rot="-7038826">
            <a:off x="-2729619" y="301497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2387424">
            <a:off x="-1498605" y="5265349"/>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txBody>
          <a:bodyPr/>
          <a:lstStyle/>
          <a:p>
            <a:endParaRPr lang="en-US"/>
          </a:p>
        </p:txBody>
      </p:sp>
      <p:sp>
        <p:nvSpPr>
          <p:cNvPr id="6" name="Freeform 6"/>
          <p:cNvSpPr/>
          <p:nvPr/>
        </p:nvSpPr>
        <p:spPr>
          <a:xfrm>
            <a:off x="13853507"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txBody>
          <a:bodyPr/>
          <a:lstStyle/>
          <a:p>
            <a:endParaRPr lang="en-US"/>
          </a:p>
        </p:txBody>
      </p:sp>
      <p:sp>
        <p:nvSpPr>
          <p:cNvPr id="7" name="Freeform 7"/>
          <p:cNvSpPr/>
          <p:nvPr/>
        </p:nvSpPr>
        <p:spPr>
          <a:xfrm rot="-7038826">
            <a:off x="16280231" y="37847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2387424">
            <a:off x="11834683" y="5584357"/>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txBody>
          <a:bodyPr/>
          <a:lstStyle/>
          <a:p>
            <a:endParaRPr lang="en-US"/>
          </a:p>
        </p:txBody>
      </p:sp>
      <p:sp>
        <p:nvSpPr>
          <p:cNvPr id="9" name="TextBox 9"/>
          <p:cNvSpPr txBox="1"/>
          <p:nvPr/>
        </p:nvSpPr>
        <p:spPr>
          <a:xfrm>
            <a:off x="2202143" y="2871250"/>
            <a:ext cx="14163328" cy="5808508"/>
          </a:xfrm>
          <a:prstGeom prst="rect">
            <a:avLst/>
          </a:prstGeom>
        </p:spPr>
        <p:txBody>
          <a:bodyPr lIns="0" tIns="0" rIns="0" bIns="0" rtlCol="0" anchor="t">
            <a:spAutoFit/>
          </a:bodyPr>
          <a:lstStyle/>
          <a:p>
            <a:pPr algn="ctr">
              <a:lnSpc>
                <a:spcPts val="4604"/>
              </a:lnSpc>
            </a:pPr>
            <a:r>
              <a:rPr lang="en-US" sz="2824">
                <a:solidFill>
                  <a:srgbClr val="000000"/>
                </a:solidFill>
                <a:latin typeface="Raleway"/>
              </a:rPr>
              <a:t>The field of deep learning and computer vision faces the challenge of utilizing neural networks effectively in diverse image conditions. The performance of CNNs in tasks like image classification, object detection, and segmentation is heavily influenced by the quality and diversity of training data. However, real-world scenarios often involve limited datasets with significant variations in image conditions. This project aims to analyze the impact of Batch Normalization, a key architectural component in neural network training techniques, on the performance of neural networks in limited and varying image condition datasets. Batch Normalization is widely adopted for stabilizing and accelerating training in deep neural networks, but its effectiveness and adaptability across different data distributions are still under investigation.</a:t>
            </a:r>
          </a:p>
        </p:txBody>
      </p:sp>
      <p:sp>
        <p:nvSpPr>
          <p:cNvPr id="10" name="Freeform 10"/>
          <p:cNvSpPr/>
          <p:nvPr/>
        </p:nvSpPr>
        <p:spPr>
          <a:xfrm>
            <a:off x="5198919" y="1946439"/>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TextBox 11"/>
          <p:cNvSpPr txBox="1"/>
          <p:nvPr/>
        </p:nvSpPr>
        <p:spPr>
          <a:xfrm>
            <a:off x="5198919" y="548295"/>
            <a:ext cx="7890162" cy="1398143"/>
          </a:xfrm>
          <a:prstGeom prst="rect">
            <a:avLst/>
          </a:prstGeom>
        </p:spPr>
        <p:txBody>
          <a:bodyPr lIns="0" tIns="0" rIns="0" bIns="0" rtlCol="0" anchor="t">
            <a:spAutoFit/>
          </a:bodyPr>
          <a:lstStyle/>
          <a:p>
            <a:pPr algn="ctr">
              <a:lnSpc>
                <a:spcPts val="11175"/>
              </a:lnSpc>
            </a:pPr>
            <a:r>
              <a:rPr lang="en-US" sz="8799">
                <a:solidFill>
                  <a:srgbClr val="273384"/>
                </a:solidFill>
                <a:ea typeface="Eczar Bold"/>
              </a:rPr>
              <a:t>﻿About Project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901383">
            <a:off x="12060586" y="-1581488"/>
            <a:ext cx="4102262" cy="3356396"/>
          </a:xfrm>
          <a:custGeom>
            <a:avLst/>
            <a:gdLst/>
            <a:ahLst/>
            <a:cxnLst/>
            <a:rect l="l" t="t" r="r" b="b"/>
            <a:pathLst>
              <a:path w="4102262" h="3356396">
                <a:moveTo>
                  <a:pt x="0" y="0"/>
                </a:moveTo>
                <a:lnTo>
                  <a:pt x="4102262" y="0"/>
                </a:lnTo>
                <a:lnTo>
                  <a:pt x="4102262" y="3356397"/>
                </a:lnTo>
                <a:lnTo>
                  <a:pt x="0" y="33563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699999">
            <a:off x="12948119" y="-1691642"/>
            <a:ext cx="8704023" cy="7826367"/>
          </a:xfrm>
          <a:custGeom>
            <a:avLst/>
            <a:gdLst/>
            <a:ahLst/>
            <a:cxnLst/>
            <a:rect l="l" t="t" r="r" b="b"/>
            <a:pathLst>
              <a:path w="8704023" h="7826367">
                <a:moveTo>
                  <a:pt x="0" y="0"/>
                </a:moveTo>
                <a:lnTo>
                  <a:pt x="8704023" y="0"/>
                </a:lnTo>
                <a:lnTo>
                  <a:pt x="8704023" y="7826367"/>
                </a:lnTo>
                <a:lnTo>
                  <a:pt x="0" y="7826367"/>
                </a:lnTo>
                <a:lnTo>
                  <a:pt x="0" y="0"/>
                </a:lnTo>
                <a:close/>
              </a:path>
            </a:pathLst>
          </a:custGeom>
          <a:blipFill>
            <a:blip r:embed="rId4"/>
            <a:stretch>
              <a:fillRect/>
            </a:stretch>
          </a:blipFill>
        </p:spPr>
        <p:txBody>
          <a:bodyPr/>
          <a:lstStyle/>
          <a:p>
            <a:endParaRPr lang="en-US"/>
          </a:p>
        </p:txBody>
      </p:sp>
      <p:sp>
        <p:nvSpPr>
          <p:cNvPr id="4" name="Freeform 4"/>
          <p:cNvSpPr/>
          <p:nvPr/>
        </p:nvSpPr>
        <p:spPr>
          <a:xfrm rot="901383">
            <a:off x="11334656" y="9364732"/>
            <a:ext cx="4102262" cy="3356396"/>
          </a:xfrm>
          <a:custGeom>
            <a:avLst/>
            <a:gdLst/>
            <a:ahLst/>
            <a:cxnLst/>
            <a:rect l="l" t="t" r="r" b="b"/>
            <a:pathLst>
              <a:path w="4102262" h="3356396">
                <a:moveTo>
                  <a:pt x="0" y="0"/>
                </a:moveTo>
                <a:lnTo>
                  <a:pt x="4102262" y="0"/>
                </a:lnTo>
                <a:lnTo>
                  <a:pt x="4102262" y="3356396"/>
                </a:lnTo>
                <a:lnTo>
                  <a:pt x="0" y="33563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3689358">
            <a:off x="12619681" y="6648726"/>
            <a:ext cx="8704023" cy="7826367"/>
          </a:xfrm>
          <a:custGeom>
            <a:avLst/>
            <a:gdLst/>
            <a:ahLst/>
            <a:cxnLst/>
            <a:rect l="l" t="t" r="r" b="b"/>
            <a:pathLst>
              <a:path w="8704023" h="7826367">
                <a:moveTo>
                  <a:pt x="0" y="0"/>
                </a:moveTo>
                <a:lnTo>
                  <a:pt x="8704023" y="0"/>
                </a:lnTo>
                <a:lnTo>
                  <a:pt x="8704023" y="7826368"/>
                </a:lnTo>
                <a:lnTo>
                  <a:pt x="0" y="7826368"/>
                </a:lnTo>
                <a:lnTo>
                  <a:pt x="0" y="0"/>
                </a:lnTo>
                <a:close/>
              </a:path>
            </a:pathLst>
          </a:custGeom>
          <a:blipFill>
            <a:blip r:embed="rId4"/>
            <a:stretch>
              <a:fillRect/>
            </a:stretch>
          </a:blipFill>
        </p:spPr>
        <p:txBody>
          <a:bodyPr/>
          <a:lstStyle/>
          <a:p>
            <a:endParaRPr lang="en-US"/>
          </a:p>
        </p:txBody>
      </p:sp>
      <p:sp>
        <p:nvSpPr>
          <p:cNvPr id="6" name="Freeform 6"/>
          <p:cNvSpPr/>
          <p:nvPr/>
        </p:nvSpPr>
        <p:spPr>
          <a:xfrm>
            <a:off x="14485743" y="-30861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txBody>
          <a:bodyPr/>
          <a:lstStyle/>
          <a:p>
            <a:endParaRPr lang="en-US"/>
          </a:p>
        </p:txBody>
      </p:sp>
      <p:sp>
        <p:nvSpPr>
          <p:cNvPr id="7" name="Freeform 7"/>
          <p:cNvSpPr/>
          <p:nvPr/>
        </p:nvSpPr>
        <p:spPr>
          <a:xfrm rot="3405389">
            <a:off x="13905467" y="5831318"/>
            <a:ext cx="7645315" cy="8500698"/>
          </a:xfrm>
          <a:custGeom>
            <a:avLst/>
            <a:gdLst/>
            <a:ahLst/>
            <a:cxnLst/>
            <a:rect l="l" t="t" r="r" b="b"/>
            <a:pathLst>
              <a:path w="7645315" h="8500698">
                <a:moveTo>
                  <a:pt x="0" y="0"/>
                </a:moveTo>
                <a:lnTo>
                  <a:pt x="7645316" y="0"/>
                </a:lnTo>
                <a:lnTo>
                  <a:pt x="7645316" y="8500698"/>
                </a:lnTo>
                <a:lnTo>
                  <a:pt x="0" y="8500698"/>
                </a:lnTo>
                <a:lnTo>
                  <a:pt x="0" y="0"/>
                </a:lnTo>
                <a:close/>
              </a:path>
            </a:pathLst>
          </a:custGeom>
          <a:blipFill>
            <a:blip r:embed="rId5"/>
            <a:stretch>
              <a:fillRect/>
            </a:stretch>
          </a:blipFill>
        </p:spPr>
        <p:txBody>
          <a:bodyPr/>
          <a:lstStyle/>
          <a:p>
            <a:endParaRPr lang="en-US"/>
          </a:p>
        </p:txBody>
      </p:sp>
      <p:sp>
        <p:nvSpPr>
          <p:cNvPr id="8" name="Freeform 8"/>
          <p:cNvSpPr/>
          <p:nvPr/>
        </p:nvSpPr>
        <p:spPr>
          <a:xfrm rot="3405389">
            <a:off x="3187213" y="-5795695"/>
            <a:ext cx="7645315" cy="8500698"/>
          </a:xfrm>
          <a:custGeom>
            <a:avLst/>
            <a:gdLst/>
            <a:ahLst/>
            <a:cxnLst/>
            <a:rect l="l" t="t" r="r" b="b"/>
            <a:pathLst>
              <a:path w="7645315" h="8500698">
                <a:moveTo>
                  <a:pt x="0" y="0"/>
                </a:moveTo>
                <a:lnTo>
                  <a:pt x="7645315" y="0"/>
                </a:lnTo>
                <a:lnTo>
                  <a:pt x="7645315" y="8500698"/>
                </a:lnTo>
                <a:lnTo>
                  <a:pt x="0" y="8500698"/>
                </a:lnTo>
                <a:lnTo>
                  <a:pt x="0" y="0"/>
                </a:lnTo>
                <a:close/>
              </a:path>
            </a:pathLst>
          </a:custGeom>
          <a:blipFill>
            <a:blip r:embed="rId5"/>
            <a:stretch>
              <a:fillRect/>
            </a:stretch>
          </a:blipFill>
        </p:spPr>
        <p:txBody>
          <a:bodyPr/>
          <a:lstStyle/>
          <a:p>
            <a:endParaRPr lang="en-US"/>
          </a:p>
        </p:txBody>
      </p:sp>
      <p:sp>
        <p:nvSpPr>
          <p:cNvPr id="9" name="Freeform 9"/>
          <p:cNvSpPr/>
          <p:nvPr/>
        </p:nvSpPr>
        <p:spPr>
          <a:xfrm>
            <a:off x="1359523" y="1028700"/>
            <a:ext cx="3930898" cy="8229600"/>
          </a:xfrm>
          <a:custGeom>
            <a:avLst/>
            <a:gdLst/>
            <a:ahLst/>
            <a:cxnLst/>
            <a:rect l="l" t="t" r="r" b="b"/>
            <a:pathLst>
              <a:path w="3930898" h="8229600">
                <a:moveTo>
                  <a:pt x="0" y="0"/>
                </a:moveTo>
                <a:lnTo>
                  <a:pt x="3930899" y="0"/>
                </a:lnTo>
                <a:lnTo>
                  <a:pt x="3930899" y="8229600"/>
                </a:lnTo>
                <a:lnTo>
                  <a:pt x="0" y="8229600"/>
                </a:lnTo>
                <a:lnTo>
                  <a:pt x="0" y="0"/>
                </a:lnTo>
                <a:close/>
              </a:path>
            </a:pathLst>
          </a:custGeom>
          <a:blipFill>
            <a:blip r:embed="rId6"/>
            <a:stretch>
              <a:fillRect/>
            </a:stretch>
          </a:blipFill>
        </p:spPr>
        <p:txBody>
          <a:bodyPr/>
          <a:lstStyle/>
          <a:p>
            <a:endParaRPr lang="en-US"/>
          </a:p>
        </p:txBody>
      </p:sp>
      <p:sp>
        <p:nvSpPr>
          <p:cNvPr id="10" name="Freeform 10"/>
          <p:cNvSpPr/>
          <p:nvPr/>
        </p:nvSpPr>
        <p:spPr>
          <a:xfrm>
            <a:off x="5771534" y="6670537"/>
            <a:ext cx="2790761" cy="2790761"/>
          </a:xfrm>
          <a:custGeom>
            <a:avLst/>
            <a:gdLst/>
            <a:ahLst/>
            <a:cxnLst/>
            <a:rect l="l" t="t" r="r" b="b"/>
            <a:pathLst>
              <a:path w="2790761" h="2790761">
                <a:moveTo>
                  <a:pt x="0" y="0"/>
                </a:moveTo>
                <a:lnTo>
                  <a:pt x="2790761" y="0"/>
                </a:lnTo>
                <a:lnTo>
                  <a:pt x="2790761" y="2790761"/>
                </a:lnTo>
                <a:lnTo>
                  <a:pt x="0" y="2790761"/>
                </a:lnTo>
                <a:lnTo>
                  <a:pt x="0" y="0"/>
                </a:lnTo>
                <a:close/>
              </a:path>
            </a:pathLst>
          </a:custGeom>
          <a:blipFill>
            <a:blip r:embed="rId7"/>
            <a:stretch>
              <a:fillRect/>
            </a:stretch>
          </a:blipFill>
        </p:spPr>
        <p:txBody>
          <a:bodyPr/>
          <a:lstStyle/>
          <a:p>
            <a:endParaRPr lang="en-US"/>
          </a:p>
        </p:txBody>
      </p:sp>
      <p:sp>
        <p:nvSpPr>
          <p:cNvPr id="11" name="Freeform 11"/>
          <p:cNvSpPr/>
          <p:nvPr/>
        </p:nvSpPr>
        <p:spPr>
          <a:xfrm>
            <a:off x="9334273" y="6670537"/>
            <a:ext cx="2790761" cy="2790761"/>
          </a:xfrm>
          <a:custGeom>
            <a:avLst/>
            <a:gdLst/>
            <a:ahLst/>
            <a:cxnLst/>
            <a:rect l="l" t="t" r="r" b="b"/>
            <a:pathLst>
              <a:path w="2790761" h="2790761">
                <a:moveTo>
                  <a:pt x="0" y="0"/>
                </a:moveTo>
                <a:lnTo>
                  <a:pt x="2790762" y="0"/>
                </a:lnTo>
                <a:lnTo>
                  <a:pt x="2790762" y="2790761"/>
                </a:lnTo>
                <a:lnTo>
                  <a:pt x="0" y="2790761"/>
                </a:lnTo>
                <a:lnTo>
                  <a:pt x="0" y="0"/>
                </a:lnTo>
                <a:close/>
              </a:path>
            </a:pathLst>
          </a:custGeom>
          <a:blipFill>
            <a:blip r:embed="rId8"/>
            <a:stretch>
              <a:fillRect/>
            </a:stretch>
          </a:blipFill>
        </p:spPr>
        <p:txBody>
          <a:bodyPr/>
          <a:lstStyle/>
          <a:p>
            <a:endParaRPr lang="en-US"/>
          </a:p>
        </p:txBody>
      </p:sp>
      <p:sp>
        <p:nvSpPr>
          <p:cNvPr id="12" name="Freeform 12"/>
          <p:cNvSpPr/>
          <p:nvPr/>
        </p:nvSpPr>
        <p:spPr>
          <a:xfrm>
            <a:off x="13011055" y="6670537"/>
            <a:ext cx="2790761" cy="2790761"/>
          </a:xfrm>
          <a:custGeom>
            <a:avLst/>
            <a:gdLst/>
            <a:ahLst/>
            <a:cxnLst/>
            <a:rect l="l" t="t" r="r" b="b"/>
            <a:pathLst>
              <a:path w="2790761" h="2790761">
                <a:moveTo>
                  <a:pt x="0" y="0"/>
                </a:moveTo>
                <a:lnTo>
                  <a:pt x="2790761" y="0"/>
                </a:lnTo>
                <a:lnTo>
                  <a:pt x="2790761" y="2790761"/>
                </a:lnTo>
                <a:lnTo>
                  <a:pt x="0" y="2790761"/>
                </a:lnTo>
                <a:lnTo>
                  <a:pt x="0" y="0"/>
                </a:lnTo>
                <a:close/>
              </a:path>
            </a:pathLst>
          </a:custGeom>
          <a:blipFill>
            <a:blip r:embed="rId9"/>
            <a:stretch>
              <a:fillRect/>
            </a:stretch>
          </a:blipFill>
        </p:spPr>
        <p:txBody>
          <a:bodyPr/>
          <a:lstStyle/>
          <a:p>
            <a:endParaRPr lang="en-US"/>
          </a:p>
        </p:txBody>
      </p:sp>
      <p:sp>
        <p:nvSpPr>
          <p:cNvPr id="13" name="TextBox 13"/>
          <p:cNvSpPr txBox="1"/>
          <p:nvPr/>
        </p:nvSpPr>
        <p:spPr>
          <a:xfrm>
            <a:off x="5771534" y="1028700"/>
            <a:ext cx="7614253" cy="2453845"/>
          </a:xfrm>
          <a:prstGeom prst="rect">
            <a:avLst/>
          </a:prstGeom>
        </p:spPr>
        <p:txBody>
          <a:bodyPr lIns="0" tIns="0" rIns="0" bIns="0" rtlCol="0" anchor="t">
            <a:spAutoFit/>
          </a:bodyPr>
          <a:lstStyle/>
          <a:p>
            <a:pPr marL="0" lvl="0" indent="0" algn="l">
              <a:lnSpc>
                <a:spcPts val="9715"/>
              </a:lnSpc>
              <a:spcBef>
                <a:spcPct val="0"/>
              </a:spcBef>
            </a:pPr>
            <a:r>
              <a:rPr lang="en-US" sz="8096">
                <a:solidFill>
                  <a:srgbClr val="273384"/>
                </a:solidFill>
                <a:latin typeface="Eczar Bold"/>
              </a:rPr>
              <a:t>Dataset statistics</a:t>
            </a:r>
          </a:p>
        </p:txBody>
      </p:sp>
      <p:sp>
        <p:nvSpPr>
          <p:cNvPr id="14" name="TextBox 14"/>
          <p:cNvSpPr txBox="1"/>
          <p:nvPr/>
        </p:nvSpPr>
        <p:spPr>
          <a:xfrm>
            <a:off x="5771534" y="3415870"/>
            <a:ext cx="7781052" cy="2420856"/>
          </a:xfrm>
          <a:prstGeom prst="rect">
            <a:avLst/>
          </a:prstGeom>
        </p:spPr>
        <p:txBody>
          <a:bodyPr lIns="0" tIns="0" rIns="0" bIns="0" rtlCol="0" anchor="t">
            <a:spAutoFit/>
          </a:bodyPr>
          <a:lstStyle/>
          <a:p>
            <a:pPr>
              <a:lnSpc>
                <a:spcPts val="4759"/>
              </a:lnSpc>
            </a:pPr>
            <a:r>
              <a:rPr lang="en-US" sz="3200" dirty="0">
                <a:solidFill>
                  <a:srgbClr val="273384"/>
                </a:solidFill>
                <a:latin typeface="Canva Sans" panose="020B0604020202020204" charset="0"/>
              </a:rPr>
              <a:t>Dataset Size: 9.04 GB</a:t>
            </a:r>
          </a:p>
          <a:p>
            <a:pPr>
              <a:lnSpc>
                <a:spcPts val="4759"/>
              </a:lnSpc>
            </a:pPr>
            <a:r>
              <a:rPr lang="en-US" sz="3200" dirty="0">
                <a:solidFill>
                  <a:srgbClr val="273384"/>
                </a:solidFill>
                <a:latin typeface="Canva Sans" panose="020B0604020202020204" charset="0"/>
              </a:rPr>
              <a:t>Number of Classes: 5 </a:t>
            </a:r>
          </a:p>
          <a:p>
            <a:pPr>
              <a:lnSpc>
                <a:spcPts val="4759"/>
              </a:lnSpc>
            </a:pPr>
            <a:r>
              <a:rPr lang="en-US" sz="3200" dirty="0">
                <a:solidFill>
                  <a:srgbClr val="273384"/>
                </a:solidFill>
                <a:latin typeface="Canva Sans" panose="020B0604020202020204" charset="0"/>
              </a:rPr>
              <a:t>Number of samples: 3799 jpg images </a:t>
            </a:r>
          </a:p>
          <a:p>
            <a:pPr>
              <a:lnSpc>
                <a:spcPts val="4759"/>
              </a:lnSpc>
            </a:pPr>
            <a:endParaRPr lang="en-US" sz="3200" dirty="0">
              <a:solidFill>
                <a:srgbClr val="273384"/>
              </a:solidFill>
              <a:latin typeface="Canva Sans" panose="020B0604020202020204" charset="0"/>
            </a:endParaRPr>
          </a:p>
        </p:txBody>
      </p:sp>
      <p:sp>
        <p:nvSpPr>
          <p:cNvPr id="15" name="TextBox 15"/>
          <p:cNvSpPr txBox="1"/>
          <p:nvPr/>
        </p:nvSpPr>
        <p:spPr>
          <a:xfrm>
            <a:off x="5771534" y="5720284"/>
            <a:ext cx="5027344" cy="658065"/>
          </a:xfrm>
          <a:prstGeom prst="rect">
            <a:avLst/>
          </a:prstGeom>
        </p:spPr>
        <p:txBody>
          <a:bodyPr wrap="square" lIns="0" tIns="0" rIns="0" bIns="0" rtlCol="0" anchor="t">
            <a:spAutoFit/>
          </a:bodyPr>
          <a:lstStyle/>
          <a:p>
            <a:pPr algn="ctr">
              <a:lnSpc>
                <a:spcPts val="5459"/>
              </a:lnSpc>
            </a:pPr>
            <a:r>
              <a:rPr lang="en-US" sz="3899" dirty="0">
                <a:solidFill>
                  <a:srgbClr val="273384"/>
                </a:solidFill>
                <a:latin typeface="Canva Sans Bold"/>
              </a:rPr>
              <a:t>Few Sample Images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9143347">
            <a:off x="2104989" y="9087857"/>
            <a:ext cx="5262259" cy="4305485"/>
          </a:xfrm>
          <a:custGeom>
            <a:avLst/>
            <a:gdLst/>
            <a:ahLst/>
            <a:cxnLst/>
            <a:rect l="l" t="t" r="r" b="b"/>
            <a:pathLst>
              <a:path w="5262259" h="4305485">
                <a:moveTo>
                  <a:pt x="0" y="0"/>
                </a:moveTo>
                <a:lnTo>
                  <a:pt x="5262259" y="0"/>
                </a:lnTo>
                <a:lnTo>
                  <a:pt x="5262259" y="4305485"/>
                </a:lnTo>
                <a:lnTo>
                  <a:pt x="0" y="4305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8769517">
            <a:off x="-3522076" y="5012423"/>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4"/>
            <a:stretch>
              <a:fillRect/>
            </a:stretch>
          </a:blipFill>
        </p:spPr>
        <p:txBody>
          <a:bodyPr/>
          <a:lstStyle/>
          <a:p>
            <a:endParaRPr lang="en-US"/>
          </a:p>
        </p:txBody>
      </p:sp>
      <p:sp>
        <p:nvSpPr>
          <p:cNvPr id="4" name="Freeform 4"/>
          <p:cNvSpPr/>
          <p:nvPr/>
        </p:nvSpPr>
        <p:spPr>
          <a:xfrm>
            <a:off x="-1854116" y="5018944"/>
            <a:ext cx="5566488" cy="6189284"/>
          </a:xfrm>
          <a:custGeom>
            <a:avLst/>
            <a:gdLst/>
            <a:ahLst/>
            <a:cxnLst/>
            <a:rect l="l" t="t" r="r" b="b"/>
            <a:pathLst>
              <a:path w="5566488" h="6189284">
                <a:moveTo>
                  <a:pt x="0" y="0"/>
                </a:moveTo>
                <a:lnTo>
                  <a:pt x="5566487" y="0"/>
                </a:lnTo>
                <a:lnTo>
                  <a:pt x="5566487" y="6189285"/>
                </a:lnTo>
                <a:lnTo>
                  <a:pt x="0" y="6189285"/>
                </a:lnTo>
                <a:lnTo>
                  <a:pt x="0" y="0"/>
                </a:lnTo>
                <a:close/>
              </a:path>
            </a:pathLst>
          </a:custGeom>
          <a:blipFill>
            <a:blip r:embed="rId5"/>
            <a:stretch>
              <a:fillRect/>
            </a:stretch>
          </a:blipFill>
        </p:spPr>
        <p:txBody>
          <a:bodyPr/>
          <a:lstStyle/>
          <a:p>
            <a:endParaRPr lang="en-US"/>
          </a:p>
        </p:txBody>
      </p:sp>
      <p:sp>
        <p:nvSpPr>
          <p:cNvPr id="5" name="Freeform 5"/>
          <p:cNvSpPr/>
          <p:nvPr/>
        </p:nvSpPr>
        <p:spPr>
          <a:xfrm rot="-9143347">
            <a:off x="10281097" y="-2518106"/>
            <a:ext cx="5262259" cy="4305485"/>
          </a:xfrm>
          <a:custGeom>
            <a:avLst/>
            <a:gdLst/>
            <a:ahLst/>
            <a:cxnLst/>
            <a:rect l="l" t="t" r="r" b="b"/>
            <a:pathLst>
              <a:path w="5262259" h="4305485">
                <a:moveTo>
                  <a:pt x="0" y="0"/>
                </a:moveTo>
                <a:lnTo>
                  <a:pt x="5262259" y="0"/>
                </a:lnTo>
                <a:lnTo>
                  <a:pt x="5262259" y="4305485"/>
                </a:lnTo>
                <a:lnTo>
                  <a:pt x="0" y="4305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635208">
            <a:off x="13989562" y="-2748198"/>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4"/>
            <a:stretch>
              <a:fillRect/>
            </a:stretch>
          </a:blipFill>
        </p:spPr>
        <p:txBody>
          <a:bodyPr/>
          <a:lstStyle/>
          <a:p>
            <a:endParaRPr lang="en-US"/>
          </a:p>
        </p:txBody>
      </p:sp>
      <p:sp>
        <p:nvSpPr>
          <p:cNvPr id="7" name="Freeform 7"/>
          <p:cNvSpPr/>
          <p:nvPr/>
        </p:nvSpPr>
        <p:spPr>
          <a:xfrm rot="1802367">
            <a:off x="12113412" y="7647789"/>
            <a:ext cx="5566488" cy="6189284"/>
          </a:xfrm>
          <a:custGeom>
            <a:avLst/>
            <a:gdLst/>
            <a:ahLst/>
            <a:cxnLst/>
            <a:rect l="l" t="t" r="r" b="b"/>
            <a:pathLst>
              <a:path w="5566488" h="6189284">
                <a:moveTo>
                  <a:pt x="0" y="0"/>
                </a:moveTo>
                <a:lnTo>
                  <a:pt x="5566488" y="0"/>
                </a:lnTo>
                <a:lnTo>
                  <a:pt x="5566488" y="6189284"/>
                </a:lnTo>
                <a:lnTo>
                  <a:pt x="0" y="6189284"/>
                </a:lnTo>
                <a:lnTo>
                  <a:pt x="0" y="0"/>
                </a:lnTo>
                <a:close/>
              </a:path>
            </a:pathLst>
          </a:custGeom>
          <a:blipFill>
            <a:blip r:embed="rId5"/>
            <a:stretch>
              <a:fillRect/>
            </a:stretch>
          </a:blipFill>
        </p:spPr>
        <p:txBody>
          <a:bodyPr/>
          <a:lstStyle/>
          <a:p>
            <a:endParaRPr lang="en-US"/>
          </a:p>
        </p:txBody>
      </p:sp>
      <p:sp>
        <p:nvSpPr>
          <p:cNvPr id="8" name="Freeform 8"/>
          <p:cNvSpPr/>
          <p:nvPr/>
        </p:nvSpPr>
        <p:spPr>
          <a:xfrm rot="2471251">
            <a:off x="14876312" y="-586201"/>
            <a:ext cx="5566488" cy="6189284"/>
          </a:xfrm>
          <a:custGeom>
            <a:avLst/>
            <a:gdLst/>
            <a:ahLst/>
            <a:cxnLst/>
            <a:rect l="l" t="t" r="r" b="b"/>
            <a:pathLst>
              <a:path w="5566488" h="6189284">
                <a:moveTo>
                  <a:pt x="0" y="0"/>
                </a:moveTo>
                <a:lnTo>
                  <a:pt x="5566488" y="0"/>
                </a:lnTo>
                <a:lnTo>
                  <a:pt x="5566488" y="6189284"/>
                </a:lnTo>
                <a:lnTo>
                  <a:pt x="0" y="6189284"/>
                </a:lnTo>
                <a:lnTo>
                  <a:pt x="0" y="0"/>
                </a:lnTo>
                <a:close/>
              </a:path>
            </a:pathLst>
          </a:custGeom>
          <a:blipFill>
            <a:blip r:embed="rId5"/>
            <a:stretch>
              <a:fillRect/>
            </a:stretch>
          </a:blipFill>
        </p:spPr>
        <p:txBody>
          <a:bodyPr/>
          <a:lstStyle/>
          <a:p>
            <a:endParaRPr lang="en-US"/>
          </a:p>
        </p:txBody>
      </p:sp>
      <p:sp>
        <p:nvSpPr>
          <p:cNvPr id="9" name="Freeform 9"/>
          <p:cNvSpPr/>
          <p:nvPr/>
        </p:nvSpPr>
        <p:spPr>
          <a:xfrm>
            <a:off x="721375" y="5918198"/>
            <a:ext cx="4014743" cy="4161736"/>
          </a:xfrm>
          <a:custGeom>
            <a:avLst/>
            <a:gdLst/>
            <a:ahLst/>
            <a:cxnLst/>
            <a:rect l="l" t="t" r="r" b="b"/>
            <a:pathLst>
              <a:path w="4014743" h="4161736">
                <a:moveTo>
                  <a:pt x="0" y="0"/>
                </a:moveTo>
                <a:lnTo>
                  <a:pt x="4014743" y="0"/>
                </a:lnTo>
                <a:lnTo>
                  <a:pt x="4014743" y="4161736"/>
                </a:lnTo>
                <a:lnTo>
                  <a:pt x="0" y="4161736"/>
                </a:lnTo>
                <a:lnTo>
                  <a:pt x="0" y="0"/>
                </a:lnTo>
                <a:close/>
              </a:path>
            </a:pathLst>
          </a:custGeom>
          <a:blipFill>
            <a:blip r:embed="rId6"/>
            <a:stretch>
              <a:fillRect/>
            </a:stretch>
          </a:blipFill>
        </p:spPr>
        <p:txBody>
          <a:bodyPr/>
          <a:lstStyle/>
          <a:p>
            <a:endParaRPr lang="en-US"/>
          </a:p>
        </p:txBody>
      </p:sp>
      <p:sp>
        <p:nvSpPr>
          <p:cNvPr id="10" name="Freeform 10"/>
          <p:cNvSpPr/>
          <p:nvPr/>
        </p:nvSpPr>
        <p:spPr>
          <a:xfrm>
            <a:off x="6916929" y="6020577"/>
            <a:ext cx="3835363" cy="4080853"/>
          </a:xfrm>
          <a:custGeom>
            <a:avLst/>
            <a:gdLst/>
            <a:ahLst/>
            <a:cxnLst/>
            <a:rect l="l" t="t" r="r" b="b"/>
            <a:pathLst>
              <a:path w="3835363" h="4080853">
                <a:moveTo>
                  <a:pt x="0" y="0"/>
                </a:moveTo>
                <a:lnTo>
                  <a:pt x="3835363" y="0"/>
                </a:lnTo>
                <a:lnTo>
                  <a:pt x="3835363" y="4080853"/>
                </a:lnTo>
                <a:lnTo>
                  <a:pt x="0" y="4080853"/>
                </a:lnTo>
                <a:lnTo>
                  <a:pt x="0" y="0"/>
                </a:lnTo>
                <a:close/>
              </a:path>
            </a:pathLst>
          </a:custGeom>
          <a:blipFill>
            <a:blip r:embed="rId7"/>
            <a:stretch>
              <a:fillRect l="-1011" r="-1011"/>
            </a:stretch>
          </a:blipFill>
        </p:spPr>
        <p:txBody>
          <a:bodyPr/>
          <a:lstStyle/>
          <a:p>
            <a:endParaRPr lang="en-US"/>
          </a:p>
        </p:txBody>
      </p:sp>
      <p:sp>
        <p:nvSpPr>
          <p:cNvPr id="11" name="Freeform 11"/>
          <p:cNvSpPr/>
          <p:nvPr/>
        </p:nvSpPr>
        <p:spPr>
          <a:xfrm>
            <a:off x="721375" y="1638300"/>
            <a:ext cx="4039524" cy="4128697"/>
          </a:xfrm>
          <a:custGeom>
            <a:avLst/>
            <a:gdLst/>
            <a:ahLst/>
            <a:cxnLst/>
            <a:rect l="l" t="t" r="r" b="b"/>
            <a:pathLst>
              <a:path w="4039524" h="4128697">
                <a:moveTo>
                  <a:pt x="0" y="0"/>
                </a:moveTo>
                <a:lnTo>
                  <a:pt x="4039524" y="0"/>
                </a:lnTo>
                <a:lnTo>
                  <a:pt x="4039524" y="4128697"/>
                </a:lnTo>
                <a:lnTo>
                  <a:pt x="0" y="4128697"/>
                </a:lnTo>
                <a:lnTo>
                  <a:pt x="0" y="0"/>
                </a:lnTo>
                <a:close/>
              </a:path>
            </a:pathLst>
          </a:custGeom>
          <a:blipFill>
            <a:blip r:embed="rId8"/>
            <a:stretch>
              <a:fillRect/>
            </a:stretch>
          </a:blipFill>
        </p:spPr>
        <p:txBody>
          <a:bodyPr/>
          <a:lstStyle/>
          <a:p>
            <a:endParaRPr lang="en-US"/>
          </a:p>
        </p:txBody>
      </p:sp>
      <p:sp>
        <p:nvSpPr>
          <p:cNvPr id="12" name="Freeform 12"/>
          <p:cNvSpPr/>
          <p:nvPr/>
        </p:nvSpPr>
        <p:spPr>
          <a:xfrm>
            <a:off x="6916929" y="1638300"/>
            <a:ext cx="3835363" cy="4128697"/>
          </a:xfrm>
          <a:custGeom>
            <a:avLst/>
            <a:gdLst/>
            <a:ahLst/>
            <a:cxnLst/>
            <a:rect l="l" t="t" r="r" b="b"/>
            <a:pathLst>
              <a:path w="3835363" h="4128697">
                <a:moveTo>
                  <a:pt x="0" y="0"/>
                </a:moveTo>
                <a:lnTo>
                  <a:pt x="3835363" y="0"/>
                </a:lnTo>
                <a:lnTo>
                  <a:pt x="3835363" y="4128697"/>
                </a:lnTo>
                <a:lnTo>
                  <a:pt x="0" y="4128697"/>
                </a:lnTo>
                <a:lnTo>
                  <a:pt x="0" y="0"/>
                </a:lnTo>
                <a:close/>
              </a:path>
            </a:pathLst>
          </a:custGeom>
          <a:blipFill>
            <a:blip r:embed="rId9"/>
            <a:stretch>
              <a:fillRect l="-3174" r="-3174"/>
            </a:stretch>
          </a:blipFill>
        </p:spPr>
        <p:txBody>
          <a:bodyPr/>
          <a:lstStyle/>
          <a:p>
            <a:endParaRPr lang="en-US"/>
          </a:p>
        </p:txBody>
      </p:sp>
      <p:sp>
        <p:nvSpPr>
          <p:cNvPr id="13" name="Freeform 13"/>
          <p:cNvSpPr/>
          <p:nvPr/>
        </p:nvSpPr>
        <p:spPr>
          <a:xfrm>
            <a:off x="13396725" y="1638300"/>
            <a:ext cx="3862575" cy="4128697"/>
          </a:xfrm>
          <a:custGeom>
            <a:avLst/>
            <a:gdLst/>
            <a:ahLst/>
            <a:cxnLst/>
            <a:rect l="l" t="t" r="r" b="b"/>
            <a:pathLst>
              <a:path w="3862575" h="4128697">
                <a:moveTo>
                  <a:pt x="0" y="0"/>
                </a:moveTo>
                <a:lnTo>
                  <a:pt x="3862575" y="0"/>
                </a:lnTo>
                <a:lnTo>
                  <a:pt x="3862575" y="4128697"/>
                </a:lnTo>
                <a:lnTo>
                  <a:pt x="0" y="4128697"/>
                </a:lnTo>
                <a:lnTo>
                  <a:pt x="0" y="0"/>
                </a:lnTo>
                <a:close/>
              </a:path>
            </a:pathLst>
          </a:custGeom>
          <a:blipFill>
            <a:blip r:embed="rId10"/>
            <a:stretch>
              <a:fillRect/>
            </a:stretch>
          </a:blipFill>
        </p:spPr>
        <p:txBody>
          <a:bodyPr/>
          <a:lstStyle/>
          <a:p>
            <a:endParaRPr lang="en-US"/>
          </a:p>
        </p:txBody>
      </p:sp>
      <p:sp>
        <p:nvSpPr>
          <p:cNvPr id="14" name="Freeform 14"/>
          <p:cNvSpPr/>
          <p:nvPr/>
        </p:nvSpPr>
        <p:spPr>
          <a:xfrm>
            <a:off x="13491318" y="6125742"/>
            <a:ext cx="3771224" cy="3975688"/>
          </a:xfrm>
          <a:custGeom>
            <a:avLst/>
            <a:gdLst/>
            <a:ahLst/>
            <a:cxnLst/>
            <a:rect l="l" t="t" r="r" b="b"/>
            <a:pathLst>
              <a:path w="3771224" h="3975688">
                <a:moveTo>
                  <a:pt x="0" y="0"/>
                </a:moveTo>
                <a:lnTo>
                  <a:pt x="3771224" y="0"/>
                </a:lnTo>
                <a:lnTo>
                  <a:pt x="3771224" y="3975688"/>
                </a:lnTo>
                <a:lnTo>
                  <a:pt x="0" y="3975688"/>
                </a:lnTo>
                <a:lnTo>
                  <a:pt x="0" y="0"/>
                </a:lnTo>
                <a:close/>
              </a:path>
            </a:pathLst>
          </a:custGeom>
          <a:blipFill>
            <a:blip r:embed="rId11"/>
            <a:stretch>
              <a:fillRect/>
            </a:stretch>
          </a:blipFill>
        </p:spPr>
        <p:txBody>
          <a:bodyPr/>
          <a:lstStyle/>
          <a:p>
            <a:endParaRPr lang="en-US"/>
          </a:p>
        </p:txBody>
      </p:sp>
      <p:sp>
        <p:nvSpPr>
          <p:cNvPr id="15" name="TextBox 15"/>
          <p:cNvSpPr txBox="1"/>
          <p:nvPr/>
        </p:nvSpPr>
        <p:spPr>
          <a:xfrm>
            <a:off x="1028700" y="409575"/>
            <a:ext cx="16476169"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273384"/>
                </a:solidFill>
                <a:latin typeface="Eczar Bold"/>
              </a:rPr>
              <a:t>Training VS Validation Accuracy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9143347">
            <a:off x="2104989" y="9087857"/>
            <a:ext cx="5262259" cy="4305485"/>
          </a:xfrm>
          <a:custGeom>
            <a:avLst/>
            <a:gdLst/>
            <a:ahLst/>
            <a:cxnLst/>
            <a:rect l="l" t="t" r="r" b="b"/>
            <a:pathLst>
              <a:path w="5262259" h="4305485">
                <a:moveTo>
                  <a:pt x="0" y="0"/>
                </a:moveTo>
                <a:lnTo>
                  <a:pt x="5262259" y="0"/>
                </a:lnTo>
                <a:lnTo>
                  <a:pt x="5262259" y="4305485"/>
                </a:lnTo>
                <a:lnTo>
                  <a:pt x="0" y="4305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8769517">
            <a:off x="-3522076" y="5012423"/>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4"/>
            <a:stretch>
              <a:fillRect/>
            </a:stretch>
          </a:blipFill>
        </p:spPr>
        <p:txBody>
          <a:bodyPr/>
          <a:lstStyle/>
          <a:p>
            <a:endParaRPr lang="en-US"/>
          </a:p>
        </p:txBody>
      </p:sp>
      <p:sp>
        <p:nvSpPr>
          <p:cNvPr id="4" name="Freeform 4"/>
          <p:cNvSpPr/>
          <p:nvPr/>
        </p:nvSpPr>
        <p:spPr>
          <a:xfrm>
            <a:off x="-1854116" y="5018944"/>
            <a:ext cx="5566488" cy="6189284"/>
          </a:xfrm>
          <a:custGeom>
            <a:avLst/>
            <a:gdLst/>
            <a:ahLst/>
            <a:cxnLst/>
            <a:rect l="l" t="t" r="r" b="b"/>
            <a:pathLst>
              <a:path w="5566488" h="6189284">
                <a:moveTo>
                  <a:pt x="0" y="0"/>
                </a:moveTo>
                <a:lnTo>
                  <a:pt x="5566487" y="0"/>
                </a:lnTo>
                <a:lnTo>
                  <a:pt x="5566487" y="6189285"/>
                </a:lnTo>
                <a:lnTo>
                  <a:pt x="0" y="6189285"/>
                </a:lnTo>
                <a:lnTo>
                  <a:pt x="0" y="0"/>
                </a:lnTo>
                <a:close/>
              </a:path>
            </a:pathLst>
          </a:custGeom>
          <a:blipFill>
            <a:blip r:embed="rId5"/>
            <a:stretch>
              <a:fillRect/>
            </a:stretch>
          </a:blipFill>
        </p:spPr>
        <p:txBody>
          <a:bodyPr/>
          <a:lstStyle/>
          <a:p>
            <a:endParaRPr lang="en-US"/>
          </a:p>
        </p:txBody>
      </p:sp>
      <p:sp>
        <p:nvSpPr>
          <p:cNvPr id="5" name="Freeform 5"/>
          <p:cNvSpPr/>
          <p:nvPr/>
        </p:nvSpPr>
        <p:spPr>
          <a:xfrm rot="-9143347">
            <a:off x="10281097" y="-2518106"/>
            <a:ext cx="5262259" cy="4305485"/>
          </a:xfrm>
          <a:custGeom>
            <a:avLst/>
            <a:gdLst/>
            <a:ahLst/>
            <a:cxnLst/>
            <a:rect l="l" t="t" r="r" b="b"/>
            <a:pathLst>
              <a:path w="5262259" h="4305485">
                <a:moveTo>
                  <a:pt x="0" y="0"/>
                </a:moveTo>
                <a:lnTo>
                  <a:pt x="5262259" y="0"/>
                </a:lnTo>
                <a:lnTo>
                  <a:pt x="5262259" y="4305485"/>
                </a:lnTo>
                <a:lnTo>
                  <a:pt x="0" y="4305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635208">
            <a:off x="13989562" y="-2748198"/>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4"/>
            <a:stretch>
              <a:fillRect/>
            </a:stretch>
          </a:blipFill>
        </p:spPr>
        <p:txBody>
          <a:bodyPr/>
          <a:lstStyle/>
          <a:p>
            <a:endParaRPr lang="en-US"/>
          </a:p>
        </p:txBody>
      </p:sp>
      <p:sp>
        <p:nvSpPr>
          <p:cNvPr id="7" name="Freeform 7"/>
          <p:cNvSpPr/>
          <p:nvPr/>
        </p:nvSpPr>
        <p:spPr>
          <a:xfrm rot="1802367">
            <a:off x="12113412" y="7647789"/>
            <a:ext cx="5566488" cy="6189284"/>
          </a:xfrm>
          <a:custGeom>
            <a:avLst/>
            <a:gdLst/>
            <a:ahLst/>
            <a:cxnLst/>
            <a:rect l="l" t="t" r="r" b="b"/>
            <a:pathLst>
              <a:path w="5566488" h="6189284">
                <a:moveTo>
                  <a:pt x="0" y="0"/>
                </a:moveTo>
                <a:lnTo>
                  <a:pt x="5566488" y="0"/>
                </a:lnTo>
                <a:lnTo>
                  <a:pt x="5566488" y="6189284"/>
                </a:lnTo>
                <a:lnTo>
                  <a:pt x="0" y="6189284"/>
                </a:lnTo>
                <a:lnTo>
                  <a:pt x="0" y="0"/>
                </a:lnTo>
                <a:close/>
              </a:path>
            </a:pathLst>
          </a:custGeom>
          <a:blipFill>
            <a:blip r:embed="rId5"/>
            <a:stretch>
              <a:fillRect/>
            </a:stretch>
          </a:blipFill>
        </p:spPr>
        <p:txBody>
          <a:bodyPr/>
          <a:lstStyle/>
          <a:p>
            <a:endParaRPr lang="en-US"/>
          </a:p>
        </p:txBody>
      </p:sp>
      <p:sp>
        <p:nvSpPr>
          <p:cNvPr id="8" name="Freeform 8"/>
          <p:cNvSpPr/>
          <p:nvPr/>
        </p:nvSpPr>
        <p:spPr>
          <a:xfrm rot="2471251">
            <a:off x="14876312" y="-586201"/>
            <a:ext cx="5566488" cy="6189284"/>
          </a:xfrm>
          <a:custGeom>
            <a:avLst/>
            <a:gdLst/>
            <a:ahLst/>
            <a:cxnLst/>
            <a:rect l="l" t="t" r="r" b="b"/>
            <a:pathLst>
              <a:path w="5566488" h="6189284">
                <a:moveTo>
                  <a:pt x="0" y="0"/>
                </a:moveTo>
                <a:lnTo>
                  <a:pt x="5566488" y="0"/>
                </a:lnTo>
                <a:lnTo>
                  <a:pt x="5566488" y="6189284"/>
                </a:lnTo>
                <a:lnTo>
                  <a:pt x="0" y="6189284"/>
                </a:lnTo>
                <a:lnTo>
                  <a:pt x="0" y="0"/>
                </a:lnTo>
                <a:close/>
              </a:path>
            </a:pathLst>
          </a:custGeom>
          <a:blipFill>
            <a:blip r:embed="rId5"/>
            <a:stretch>
              <a:fillRect/>
            </a:stretch>
          </a:blipFill>
        </p:spPr>
        <p:txBody>
          <a:bodyPr/>
          <a:lstStyle/>
          <a:p>
            <a:endParaRPr lang="en-US"/>
          </a:p>
        </p:txBody>
      </p:sp>
      <p:sp>
        <p:nvSpPr>
          <p:cNvPr id="9" name="Freeform 9"/>
          <p:cNvSpPr/>
          <p:nvPr/>
        </p:nvSpPr>
        <p:spPr>
          <a:xfrm>
            <a:off x="624957" y="3810115"/>
            <a:ext cx="4326576" cy="4608187"/>
          </a:xfrm>
          <a:custGeom>
            <a:avLst/>
            <a:gdLst/>
            <a:ahLst/>
            <a:cxnLst/>
            <a:rect l="l" t="t" r="r" b="b"/>
            <a:pathLst>
              <a:path w="4326576" h="4608187">
                <a:moveTo>
                  <a:pt x="0" y="0"/>
                </a:moveTo>
                <a:lnTo>
                  <a:pt x="4326576" y="0"/>
                </a:lnTo>
                <a:lnTo>
                  <a:pt x="4326576" y="4608187"/>
                </a:lnTo>
                <a:lnTo>
                  <a:pt x="0" y="4608187"/>
                </a:lnTo>
                <a:lnTo>
                  <a:pt x="0" y="0"/>
                </a:lnTo>
                <a:close/>
              </a:path>
            </a:pathLst>
          </a:custGeom>
          <a:blipFill>
            <a:blip r:embed="rId6"/>
            <a:stretch>
              <a:fillRect/>
            </a:stretch>
          </a:blipFill>
        </p:spPr>
        <p:txBody>
          <a:bodyPr/>
          <a:lstStyle/>
          <a:p>
            <a:endParaRPr lang="en-US"/>
          </a:p>
        </p:txBody>
      </p:sp>
      <p:sp>
        <p:nvSpPr>
          <p:cNvPr id="10" name="Freeform 10"/>
          <p:cNvSpPr/>
          <p:nvPr/>
        </p:nvSpPr>
        <p:spPr>
          <a:xfrm>
            <a:off x="5027733" y="3886834"/>
            <a:ext cx="4233236" cy="4531468"/>
          </a:xfrm>
          <a:custGeom>
            <a:avLst/>
            <a:gdLst/>
            <a:ahLst/>
            <a:cxnLst/>
            <a:rect l="l" t="t" r="r" b="b"/>
            <a:pathLst>
              <a:path w="4233236" h="4531468">
                <a:moveTo>
                  <a:pt x="0" y="0"/>
                </a:moveTo>
                <a:lnTo>
                  <a:pt x="4233236" y="0"/>
                </a:lnTo>
                <a:lnTo>
                  <a:pt x="4233236" y="4531468"/>
                </a:lnTo>
                <a:lnTo>
                  <a:pt x="0" y="4531468"/>
                </a:lnTo>
                <a:lnTo>
                  <a:pt x="0" y="0"/>
                </a:lnTo>
                <a:close/>
              </a:path>
            </a:pathLst>
          </a:custGeom>
          <a:blipFill>
            <a:blip r:embed="rId7"/>
            <a:stretch>
              <a:fillRect/>
            </a:stretch>
          </a:blipFill>
        </p:spPr>
        <p:txBody>
          <a:bodyPr/>
          <a:lstStyle/>
          <a:p>
            <a:endParaRPr lang="en-US"/>
          </a:p>
        </p:txBody>
      </p:sp>
      <p:sp>
        <p:nvSpPr>
          <p:cNvPr id="11" name="Freeform 11"/>
          <p:cNvSpPr/>
          <p:nvPr/>
        </p:nvSpPr>
        <p:spPr>
          <a:xfrm>
            <a:off x="9411404" y="3833299"/>
            <a:ext cx="4189932" cy="4561819"/>
          </a:xfrm>
          <a:custGeom>
            <a:avLst/>
            <a:gdLst/>
            <a:ahLst/>
            <a:cxnLst/>
            <a:rect l="l" t="t" r="r" b="b"/>
            <a:pathLst>
              <a:path w="4189932" h="4561819">
                <a:moveTo>
                  <a:pt x="0" y="0"/>
                </a:moveTo>
                <a:lnTo>
                  <a:pt x="4189932" y="0"/>
                </a:lnTo>
                <a:lnTo>
                  <a:pt x="4189932" y="4561819"/>
                </a:lnTo>
                <a:lnTo>
                  <a:pt x="0" y="4561819"/>
                </a:lnTo>
                <a:lnTo>
                  <a:pt x="0" y="0"/>
                </a:lnTo>
                <a:close/>
              </a:path>
            </a:pathLst>
          </a:custGeom>
          <a:blipFill>
            <a:blip r:embed="rId8"/>
            <a:stretch>
              <a:fillRect/>
            </a:stretch>
          </a:blipFill>
        </p:spPr>
        <p:txBody>
          <a:bodyPr/>
          <a:lstStyle/>
          <a:p>
            <a:endParaRPr lang="en-US"/>
          </a:p>
        </p:txBody>
      </p:sp>
      <p:sp>
        <p:nvSpPr>
          <p:cNvPr id="12" name="Freeform 12"/>
          <p:cNvSpPr/>
          <p:nvPr/>
        </p:nvSpPr>
        <p:spPr>
          <a:xfrm>
            <a:off x="13677536" y="3886834"/>
            <a:ext cx="4153236" cy="4508284"/>
          </a:xfrm>
          <a:custGeom>
            <a:avLst/>
            <a:gdLst/>
            <a:ahLst/>
            <a:cxnLst/>
            <a:rect l="l" t="t" r="r" b="b"/>
            <a:pathLst>
              <a:path w="4153236" h="4508284">
                <a:moveTo>
                  <a:pt x="0" y="0"/>
                </a:moveTo>
                <a:lnTo>
                  <a:pt x="4153236" y="0"/>
                </a:lnTo>
                <a:lnTo>
                  <a:pt x="4153236" y="4508284"/>
                </a:lnTo>
                <a:lnTo>
                  <a:pt x="0" y="4508284"/>
                </a:lnTo>
                <a:lnTo>
                  <a:pt x="0" y="0"/>
                </a:lnTo>
                <a:close/>
              </a:path>
            </a:pathLst>
          </a:custGeom>
          <a:blipFill>
            <a:blip r:embed="rId9"/>
            <a:stretch>
              <a:fillRect/>
            </a:stretch>
          </a:blipFill>
        </p:spPr>
        <p:txBody>
          <a:bodyPr/>
          <a:lstStyle/>
          <a:p>
            <a:endParaRPr lang="en-US"/>
          </a:p>
        </p:txBody>
      </p:sp>
      <p:sp>
        <p:nvSpPr>
          <p:cNvPr id="13" name="TextBox 13"/>
          <p:cNvSpPr txBox="1"/>
          <p:nvPr/>
        </p:nvSpPr>
        <p:spPr>
          <a:xfrm>
            <a:off x="1183386" y="1357077"/>
            <a:ext cx="16476169"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273384"/>
                </a:solidFill>
                <a:latin typeface="Eczar Bold"/>
              </a:rPr>
              <a:t>Training VS Validation Accuracy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a:off x="-2221648" y="5143500"/>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US"/>
          </a:p>
        </p:txBody>
      </p:sp>
      <p:sp>
        <p:nvSpPr>
          <p:cNvPr id="3" name="Freeform 3"/>
          <p:cNvSpPr/>
          <p:nvPr/>
        </p:nvSpPr>
        <p:spPr>
          <a:xfrm>
            <a:off x="-1346159" y="369546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txBody>
          <a:bodyPr/>
          <a:lstStyle/>
          <a:p>
            <a:endParaRPr lang="en-US"/>
          </a:p>
        </p:txBody>
      </p:sp>
      <p:sp>
        <p:nvSpPr>
          <p:cNvPr id="4" name="Freeform 4"/>
          <p:cNvSpPr/>
          <p:nvPr/>
        </p:nvSpPr>
        <p:spPr>
          <a:xfrm rot="1432000">
            <a:off x="4416227" y="-2152011"/>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149178">
            <a:off x="15144750" y="8594576"/>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470670" y="-5686232"/>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txBody>
          <a:bodyPr/>
          <a:lstStyle/>
          <a:p>
            <a:endParaRPr lang="en-US"/>
          </a:p>
        </p:txBody>
      </p:sp>
      <p:sp>
        <p:nvSpPr>
          <p:cNvPr id="7" name="Freeform 7"/>
          <p:cNvSpPr/>
          <p:nvPr/>
        </p:nvSpPr>
        <p:spPr>
          <a:xfrm>
            <a:off x="16014226" y="3644150"/>
            <a:ext cx="5371687" cy="5972688"/>
          </a:xfrm>
          <a:custGeom>
            <a:avLst/>
            <a:gdLst/>
            <a:ahLst/>
            <a:cxnLst/>
            <a:rect l="l" t="t" r="r" b="b"/>
            <a:pathLst>
              <a:path w="5371687" h="5972688">
                <a:moveTo>
                  <a:pt x="0" y="0"/>
                </a:moveTo>
                <a:lnTo>
                  <a:pt x="5371687" y="0"/>
                </a:lnTo>
                <a:lnTo>
                  <a:pt x="5371687" y="5972688"/>
                </a:lnTo>
                <a:lnTo>
                  <a:pt x="0" y="5972688"/>
                </a:lnTo>
                <a:lnTo>
                  <a:pt x="0" y="0"/>
                </a:lnTo>
                <a:close/>
              </a:path>
            </a:pathLst>
          </a:custGeom>
          <a:blipFill>
            <a:blip r:embed="rId3"/>
            <a:stretch>
              <a:fillRect/>
            </a:stretch>
          </a:blipFill>
        </p:spPr>
        <p:txBody>
          <a:bodyPr/>
          <a:lstStyle/>
          <a:p>
            <a:endParaRPr lang="en-US"/>
          </a:p>
        </p:txBody>
      </p:sp>
      <p:graphicFrame>
        <p:nvGraphicFramePr>
          <p:cNvPr id="8" name="Table 8"/>
          <p:cNvGraphicFramePr>
            <a:graphicFrameLocks noGrp="1"/>
          </p:cNvGraphicFramePr>
          <p:nvPr/>
        </p:nvGraphicFramePr>
        <p:xfrm>
          <a:off x="9050011" y="338420"/>
          <a:ext cx="8209288" cy="9610165"/>
        </p:xfrm>
        <a:graphic>
          <a:graphicData uri="http://schemas.openxmlformats.org/drawingml/2006/table">
            <a:tbl>
              <a:tblPr/>
              <a:tblGrid>
                <a:gridCol w="954771">
                  <a:extLst>
                    <a:ext uri="{9D8B030D-6E8A-4147-A177-3AD203B41FA5}">
                      <a16:colId xmlns:a16="http://schemas.microsoft.com/office/drawing/2014/main" val="20000"/>
                    </a:ext>
                  </a:extLst>
                </a:gridCol>
                <a:gridCol w="3169355">
                  <a:extLst>
                    <a:ext uri="{9D8B030D-6E8A-4147-A177-3AD203B41FA5}">
                      <a16:colId xmlns:a16="http://schemas.microsoft.com/office/drawing/2014/main" val="20001"/>
                    </a:ext>
                  </a:extLst>
                </a:gridCol>
                <a:gridCol w="2062968">
                  <a:extLst>
                    <a:ext uri="{9D8B030D-6E8A-4147-A177-3AD203B41FA5}">
                      <a16:colId xmlns:a16="http://schemas.microsoft.com/office/drawing/2014/main" val="20002"/>
                    </a:ext>
                  </a:extLst>
                </a:gridCol>
                <a:gridCol w="2022194">
                  <a:extLst>
                    <a:ext uri="{9D8B030D-6E8A-4147-A177-3AD203B41FA5}">
                      <a16:colId xmlns:a16="http://schemas.microsoft.com/office/drawing/2014/main" val="20003"/>
                    </a:ext>
                  </a:extLst>
                </a:gridCol>
              </a:tblGrid>
              <a:tr h="868497">
                <a:tc>
                  <a:txBody>
                    <a:bodyPr/>
                    <a:lstStyle/>
                    <a:p>
                      <a:pPr algn="l">
                        <a:lnSpc>
                          <a:spcPts val="2239"/>
                        </a:lnSpc>
                        <a:defRPr/>
                      </a:pPr>
                      <a:r>
                        <a:rPr lang="en-US" sz="1599">
                          <a:solidFill>
                            <a:srgbClr val="000000"/>
                          </a:solidFill>
                          <a:latin typeface="Eczar Bold"/>
                        </a:rPr>
                        <a:t>Serial No</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Model Name </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Total training Time </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Time in  each Epoch </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extLst>
                  <a:ext uri="{0D108BD9-81ED-4DB2-BD59-A6C34878D82A}">
                    <a16:rowId xmlns:a16="http://schemas.microsoft.com/office/drawing/2014/main" val="10000"/>
                  </a:ext>
                </a:extLst>
              </a:tr>
              <a:tr h="868497">
                <a:tc>
                  <a:txBody>
                    <a:bodyPr/>
                    <a:lstStyle/>
                    <a:p>
                      <a:pPr algn="l">
                        <a:lnSpc>
                          <a:spcPts val="2239"/>
                        </a:lnSpc>
                        <a:defRPr/>
                      </a:pPr>
                      <a:r>
                        <a:rPr lang="en-US" sz="1599">
                          <a:solidFill>
                            <a:srgbClr val="000000"/>
                          </a:solidFill>
                          <a:latin typeface="Eczar Bold"/>
                        </a:rPr>
                        <a:t>1.</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Cnn without Batch Normalization with Dropout </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5 min</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9.375 sec</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extLst>
                  <a:ext uri="{0D108BD9-81ED-4DB2-BD59-A6C34878D82A}">
                    <a16:rowId xmlns:a16="http://schemas.microsoft.com/office/drawing/2014/main" val="10001"/>
                  </a:ext>
                </a:extLst>
              </a:tr>
              <a:tr h="868497">
                <a:tc>
                  <a:txBody>
                    <a:bodyPr/>
                    <a:lstStyle/>
                    <a:p>
                      <a:pPr algn="l">
                        <a:lnSpc>
                          <a:spcPts val="2239"/>
                        </a:lnSpc>
                        <a:defRPr/>
                      </a:pPr>
                      <a:r>
                        <a:rPr lang="en-US" sz="1599">
                          <a:solidFill>
                            <a:srgbClr val="000000"/>
                          </a:solidFill>
                          <a:latin typeface="Eczar Bold"/>
                        </a:rPr>
                        <a:t>2.</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Cnn with Batch Normalization</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4min 39 sec</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8.71 sec</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extLst>
                  <a:ext uri="{0D108BD9-81ED-4DB2-BD59-A6C34878D82A}">
                    <a16:rowId xmlns:a16="http://schemas.microsoft.com/office/drawing/2014/main" val="10002"/>
                  </a:ext>
                </a:extLst>
              </a:tr>
              <a:tr h="868497">
                <a:tc>
                  <a:txBody>
                    <a:bodyPr/>
                    <a:lstStyle/>
                    <a:p>
                      <a:pPr algn="l">
                        <a:lnSpc>
                          <a:spcPts val="2239"/>
                        </a:lnSpc>
                        <a:defRPr/>
                      </a:pPr>
                      <a:r>
                        <a:rPr lang="en-US" sz="1599">
                          <a:solidFill>
                            <a:srgbClr val="000000"/>
                          </a:solidFill>
                          <a:latin typeface="Eczar Bold"/>
                        </a:rPr>
                        <a:t>3.</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Resnet-50 with batch noramalization </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39 min</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1.21 min</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extLst>
                  <a:ext uri="{0D108BD9-81ED-4DB2-BD59-A6C34878D82A}">
                    <a16:rowId xmlns:a16="http://schemas.microsoft.com/office/drawing/2014/main" val="10003"/>
                  </a:ext>
                </a:extLst>
              </a:tr>
              <a:tr h="868497">
                <a:tc>
                  <a:txBody>
                    <a:bodyPr/>
                    <a:lstStyle/>
                    <a:p>
                      <a:pPr algn="l">
                        <a:lnSpc>
                          <a:spcPts val="2239"/>
                        </a:lnSpc>
                        <a:defRPr/>
                      </a:pPr>
                      <a:r>
                        <a:rPr lang="en-US" sz="1599">
                          <a:solidFill>
                            <a:srgbClr val="000000"/>
                          </a:solidFill>
                          <a:latin typeface="Eczar Bold"/>
                        </a:rPr>
                        <a:t>4.</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Resnet-50 without batch noramalization </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41 min</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1.28 min</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extLst>
                  <a:ext uri="{0D108BD9-81ED-4DB2-BD59-A6C34878D82A}">
                    <a16:rowId xmlns:a16="http://schemas.microsoft.com/office/drawing/2014/main" val="10004"/>
                  </a:ext>
                </a:extLst>
              </a:tr>
              <a:tr h="868497">
                <a:tc>
                  <a:txBody>
                    <a:bodyPr/>
                    <a:lstStyle/>
                    <a:p>
                      <a:pPr algn="l">
                        <a:lnSpc>
                          <a:spcPts val="2239"/>
                        </a:lnSpc>
                        <a:defRPr/>
                      </a:pPr>
                      <a:r>
                        <a:rPr lang="en-US" sz="1599">
                          <a:solidFill>
                            <a:srgbClr val="000000"/>
                          </a:solidFill>
                          <a:latin typeface="Eczar Bold"/>
                        </a:rPr>
                        <a:t>5.</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Resnet-101 with batch noramalization</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6 min 30 sec</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13.45 sec</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extLst>
                  <a:ext uri="{0D108BD9-81ED-4DB2-BD59-A6C34878D82A}">
                    <a16:rowId xmlns:a16="http://schemas.microsoft.com/office/drawing/2014/main" val="10005"/>
                  </a:ext>
                </a:extLst>
              </a:tr>
              <a:tr h="868497">
                <a:tc>
                  <a:txBody>
                    <a:bodyPr/>
                    <a:lstStyle/>
                    <a:p>
                      <a:pPr algn="l">
                        <a:lnSpc>
                          <a:spcPts val="2239"/>
                        </a:lnSpc>
                        <a:defRPr/>
                      </a:pPr>
                      <a:r>
                        <a:rPr lang="en-US" sz="1599">
                          <a:solidFill>
                            <a:srgbClr val="000000"/>
                          </a:solidFill>
                          <a:latin typeface="Eczar Bold"/>
                        </a:rPr>
                        <a:t>6.</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Resnet-101 without batch noramalization </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7 min 28 sec</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15.235 sec</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extLst>
                  <a:ext uri="{0D108BD9-81ED-4DB2-BD59-A6C34878D82A}">
                    <a16:rowId xmlns:a16="http://schemas.microsoft.com/office/drawing/2014/main" val="10006"/>
                  </a:ext>
                </a:extLst>
              </a:tr>
              <a:tr h="868497">
                <a:tc>
                  <a:txBody>
                    <a:bodyPr/>
                    <a:lstStyle/>
                    <a:p>
                      <a:pPr algn="l">
                        <a:lnSpc>
                          <a:spcPts val="2239"/>
                        </a:lnSpc>
                        <a:defRPr/>
                      </a:pPr>
                      <a:r>
                        <a:rPr lang="en-US" sz="1599">
                          <a:solidFill>
                            <a:srgbClr val="000000"/>
                          </a:solidFill>
                          <a:latin typeface="Eczar Bold"/>
                        </a:rPr>
                        <a:t>7.</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MobileNet-v2 with batch noramalization </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4 min 33 sec</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5 sec</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extLst>
                  <a:ext uri="{0D108BD9-81ED-4DB2-BD59-A6C34878D82A}">
                    <a16:rowId xmlns:a16="http://schemas.microsoft.com/office/drawing/2014/main" val="10007"/>
                  </a:ext>
                </a:extLst>
              </a:tr>
              <a:tr h="868497">
                <a:tc>
                  <a:txBody>
                    <a:bodyPr/>
                    <a:lstStyle/>
                    <a:p>
                      <a:pPr algn="l">
                        <a:lnSpc>
                          <a:spcPts val="2239"/>
                        </a:lnSpc>
                        <a:defRPr/>
                      </a:pPr>
                      <a:r>
                        <a:rPr lang="en-US" sz="1599">
                          <a:solidFill>
                            <a:srgbClr val="000000"/>
                          </a:solidFill>
                          <a:latin typeface="Eczar Bold"/>
                        </a:rPr>
                        <a:t>8.</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MobileNet-v2 without batch noramalization </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4 min 46 sec</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6.669 sec</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extLst>
                  <a:ext uri="{0D108BD9-81ED-4DB2-BD59-A6C34878D82A}">
                    <a16:rowId xmlns:a16="http://schemas.microsoft.com/office/drawing/2014/main" val="10008"/>
                  </a:ext>
                </a:extLst>
              </a:tr>
              <a:tr h="868497">
                <a:tc>
                  <a:txBody>
                    <a:bodyPr/>
                    <a:lstStyle/>
                    <a:p>
                      <a:pPr algn="l">
                        <a:lnSpc>
                          <a:spcPts val="2239"/>
                        </a:lnSpc>
                        <a:defRPr/>
                      </a:pPr>
                      <a:r>
                        <a:rPr lang="en-US" sz="1599">
                          <a:solidFill>
                            <a:srgbClr val="000000"/>
                          </a:solidFill>
                          <a:latin typeface="Eczar Bold"/>
                        </a:rPr>
                        <a:t>9.</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MobileNet-v3 (large) with batch noramalization </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4 min 45 sec</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7 sec</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extLst>
                  <a:ext uri="{0D108BD9-81ED-4DB2-BD59-A6C34878D82A}">
                    <a16:rowId xmlns:a16="http://schemas.microsoft.com/office/drawing/2014/main" val="10009"/>
                  </a:ext>
                </a:extLst>
              </a:tr>
              <a:tr h="925195">
                <a:tc>
                  <a:txBody>
                    <a:bodyPr/>
                    <a:lstStyle/>
                    <a:p>
                      <a:pPr algn="l">
                        <a:lnSpc>
                          <a:spcPts val="2239"/>
                        </a:lnSpc>
                        <a:defRPr/>
                      </a:pPr>
                      <a:r>
                        <a:rPr lang="en-US" sz="1599">
                          <a:solidFill>
                            <a:srgbClr val="000000"/>
                          </a:solidFill>
                          <a:latin typeface="Eczar Bold"/>
                        </a:rPr>
                        <a:t>10.</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MobileNet-v3 (large) without batch noramalization </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4 min 52 sec</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tc>
                  <a:txBody>
                    <a:bodyPr/>
                    <a:lstStyle/>
                    <a:p>
                      <a:pPr algn="l">
                        <a:lnSpc>
                          <a:spcPts val="2239"/>
                        </a:lnSpc>
                        <a:defRPr/>
                      </a:pPr>
                      <a:r>
                        <a:rPr lang="en-US" sz="1599">
                          <a:solidFill>
                            <a:srgbClr val="000000"/>
                          </a:solidFill>
                          <a:latin typeface="Eczar Bold"/>
                        </a:rPr>
                        <a:t>7.48 sec</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5DBFF"/>
                    </a:solidFill>
                  </a:tcPr>
                </a:tc>
                <a:extLst>
                  <a:ext uri="{0D108BD9-81ED-4DB2-BD59-A6C34878D82A}">
                    <a16:rowId xmlns:a16="http://schemas.microsoft.com/office/drawing/2014/main" val="10010"/>
                  </a:ext>
                </a:extLst>
              </a:tr>
            </a:tbl>
          </a:graphicData>
        </a:graphic>
      </p:graphicFrame>
      <p:sp>
        <p:nvSpPr>
          <p:cNvPr id="9" name="TextBox 9"/>
          <p:cNvSpPr txBox="1"/>
          <p:nvPr/>
        </p:nvSpPr>
        <p:spPr>
          <a:xfrm>
            <a:off x="1063340" y="2543368"/>
            <a:ext cx="7124020" cy="4343400"/>
          </a:xfrm>
          <a:prstGeom prst="rect">
            <a:avLst/>
          </a:prstGeom>
        </p:spPr>
        <p:txBody>
          <a:bodyPr lIns="0" tIns="0" rIns="0" bIns="0" rtlCol="0" anchor="t">
            <a:spAutoFit/>
          </a:bodyPr>
          <a:lstStyle/>
          <a:p>
            <a:pPr marL="0" lvl="0" indent="0" algn="l">
              <a:lnSpc>
                <a:spcPts val="11411"/>
              </a:lnSpc>
              <a:spcBef>
                <a:spcPct val="0"/>
              </a:spcBef>
            </a:pPr>
            <a:r>
              <a:rPr lang="en-US" sz="9509">
                <a:solidFill>
                  <a:srgbClr val="273384"/>
                </a:solidFill>
                <a:latin typeface="Eczar Bold"/>
              </a:rPr>
              <a:t>Model Train Information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a:off x="5198919" y="3063602"/>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792599">
            <a:off x="15869006" y="6270652"/>
            <a:ext cx="3938319" cy="3222261"/>
          </a:xfrm>
          <a:custGeom>
            <a:avLst/>
            <a:gdLst/>
            <a:ahLst/>
            <a:cxnLst/>
            <a:rect l="l" t="t" r="r" b="b"/>
            <a:pathLst>
              <a:path w="3938319" h="3222261">
                <a:moveTo>
                  <a:pt x="0" y="0"/>
                </a:moveTo>
                <a:lnTo>
                  <a:pt x="3938319" y="0"/>
                </a:lnTo>
                <a:lnTo>
                  <a:pt x="3938319" y="3222261"/>
                </a:lnTo>
                <a:lnTo>
                  <a:pt x="0" y="32222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1593932">
            <a:off x="12348771" y="-1959981"/>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6"/>
            <a:stretch>
              <a:fillRect/>
            </a:stretch>
          </a:blipFill>
        </p:spPr>
        <p:txBody>
          <a:bodyPr/>
          <a:lstStyle/>
          <a:p>
            <a:endParaRPr lang="en-US"/>
          </a:p>
        </p:txBody>
      </p:sp>
      <p:sp>
        <p:nvSpPr>
          <p:cNvPr id="5" name="Freeform 5"/>
          <p:cNvSpPr/>
          <p:nvPr/>
        </p:nvSpPr>
        <p:spPr>
          <a:xfrm rot="5970019">
            <a:off x="13558552" y="-385928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7"/>
            <a:stretch>
              <a:fillRect/>
            </a:stretch>
          </a:blipFill>
        </p:spPr>
        <p:txBody>
          <a:bodyPr/>
          <a:lstStyle/>
          <a:p>
            <a:endParaRPr lang="en-US"/>
          </a:p>
        </p:txBody>
      </p:sp>
      <p:sp>
        <p:nvSpPr>
          <p:cNvPr id="6" name="TextBox 6"/>
          <p:cNvSpPr txBox="1"/>
          <p:nvPr/>
        </p:nvSpPr>
        <p:spPr>
          <a:xfrm>
            <a:off x="5019143" y="364803"/>
            <a:ext cx="8249713" cy="2336849"/>
          </a:xfrm>
          <a:prstGeom prst="rect">
            <a:avLst/>
          </a:prstGeom>
        </p:spPr>
        <p:txBody>
          <a:bodyPr lIns="0" tIns="0" rIns="0" bIns="0" rtlCol="0" anchor="t">
            <a:spAutoFit/>
          </a:bodyPr>
          <a:lstStyle/>
          <a:p>
            <a:pPr algn="ctr">
              <a:lnSpc>
                <a:spcPts val="9268"/>
              </a:lnSpc>
            </a:pPr>
            <a:r>
              <a:rPr lang="en-US" sz="7298">
                <a:solidFill>
                  <a:srgbClr val="273384"/>
                </a:solidFill>
                <a:latin typeface="Eczar Bold"/>
              </a:rPr>
              <a:t>Regularization and Optimization</a:t>
            </a:r>
          </a:p>
        </p:txBody>
      </p:sp>
      <p:sp>
        <p:nvSpPr>
          <p:cNvPr id="7" name="Freeform 7"/>
          <p:cNvSpPr/>
          <p:nvPr/>
        </p:nvSpPr>
        <p:spPr>
          <a:xfrm>
            <a:off x="-1606838" y="9651106"/>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2819400" y="3739204"/>
            <a:ext cx="13127225" cy="5532120"/>
          </a:xfrm>
          <a:prstGeom prst="rect">
            <a:avLst/>
          </a:prstGeom>
        </p:spPr>
        <p:txBody>
          <a:bodyPr lIns="0" tIns="0" rIns="0" bIns="0" rtlCol="0" anchor="t">
            <a:spAutoFit/>
          </a:bodyPr>
          <a:lstStyle/>
          <a:p>
            <a:pPr marL="647700" lvl="1" indent="-323850">
              <a:lnSpc>
                <a:spcPts val="4890"/>
              </a:lnSpc>
              <a:buFont typeface="Arial"/>
              <a:buChar char="•"/>
            </a:pPr>
            <a:r>
              <a:rPr lang="en-US" sz="3000" dirty="0">
                <a:solidFill>
                  <a:srgbClr val="000000"/>
                </a:solidFill>
                <a:latin typeface="Raleway Bold"/>
              </a:rPr>
              <a:t>There is no explicit regularization technique applied. Regularization is a technique used to prevent overfitting in neural networks. Common forms of regularization include L1 and L2 regularization, which add a penalty term to the loss function based on the magnitude of the weights. </a:t>
            </a:r>
          </a:p>
          <a:p>
            <a:pPr marL="647700" lvl="1" indent="-323850">
              <a:lnSpc>
                <a:spcPts val="4890"/>
              </a:lnSpc>
              <a:buFont typeface="Arial"/>
              <a:buChar char="•"/>
            </a:pPr>
            <a:r>
              <a:rPr lang="en-US" sz="3000" dirty="0">
                <a:solidFill>
                  <a:srgbClr val="000000"/>
                </a:solidFill>
                <a:latin typeface="Raleway Bold"/>
              </a:rPr>
              <a:t>In this project, a Batch Normalization layer used, but Batch Normalization primarily helps with stabilizing and accelerating training, and it can have a slight regularizing effect. </a:t>
            </a:r>
          </a:p>
          <a:p>
            <a:pPr marL="647700" lvl="1" indent="-323850">
              <a:lnSpc>
                <a:spcPts val="4890"/>
              </a:lnSpc>
              <a:buFont typeface="Arial"/>
              <a:buChar char="•"/>
            </a:pPr>
            <a:r>
              <a:rPr lang="en-US" sz="3000" dirty="0">
                <a:solidFill>
                  <a:srgbClr val="000000"/>
                </a:solidFill>
                <a:latin typeface="Raleway Bold"/>
              </a:rPr>
              <a:t>Optimizer : Adam</a:t>
            </a:r>
          </a:p>
        </p:txBody>
      </p:sp>
      <p:sp>
        <p:nvSpPr>
          <p:cNvPr id="9" name="Freeform 9"/>
          <p:cNvSpPr/>
          <p:nvPr/>
        </p:nvSpPr>
        <p:spPr>
          <a:xfrm rot="3451795">
            <a:off x="-5080388" y="5141358"/>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6"/>
            <a:stretch>
              <a:fillRect/>
            </a:stretch>
          </a:blipFill>
        </p:spPr>
        <p:txBody>
          <a:bodyPr/>
          <a:lstStyle/>
          <a:p>
            <a:endParaRPr lang="en-US"/>
          </a:p>
        </p:txBody>
      </p:sp>
      <p:sp>
        <p:nvSpPr>
          <p:cNvPr id="10" name="Freeform 10"/>
          <p:cNvSpPr/>
          <p:nvPr/>
        </p:nvSpPr>
        <p:spPr>
          <a:xfrm rot="-4917954">
            <a:off x="-4992845" y="1489398"/>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901383">
            <a:off x="12060586" y="-1581488"/>
            <a:ext cx="4102262" cy="3356396"/>
          </a:xfrm>
          <a:custGeom>
            <a:avLst/>
            <a:gdLst/>
            <a:ahLst/>
            <a:cxnLst/>
            <a:rect l="l" t="t" r="r" b="b"/>
            <a:pathLst>
              <a:path w="4102262" h="3356396">
                <a:moveTo>
                  <a:pt x="0" y="0"/>
                </a:moveTo>
                <a:lnTo>
                  <a:pt x="4102262" y="0"/>
                </a:lnTo>
                <a:lnTo>
                  <a:pt x="4102262" y="3356397"/>
                </a:lnTo>
                <a:lnTo>
                  <a:pt x="0" y="33563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699999">
            <a:off x="12948119" y="-1691642"/>
            <a:ext cx="8704023" cy="7826367"/>
          </a:xfrm>
          <a:custGeom>
            <a:avLst/>
            <a:gdLst/>
            <a:ahLst/>
            <a:cxnLst/>
            <a:rect l="l" t="t" r="r" b="b"/>
            <a:pathLst>
              <a:path w="8704023" h="7826367">
                <a:moveTo>
                  <a:pt x="0" y="0"/>
                </a:moveTo>
                <a:lnTo>
                  <a:pt x="8704023" y="0"/>
                </a:lnTo>
                <a:lnTo>
                  <a:pt x="8704023" y="7826367"/>
                </a:lnTo>
                <a:lnTo>
                  <a:pt x="0" y="7826367"/>
                </a:lnTo>
                <a:lnTo>
                  <a:pt x="0" y="0"/>
                </a:lnTo>
                <a:close/>
              </a:path>
            </a:pathLst>
          </a:custGeom>
          <a:blipFill>
            <a:blip r:embed="rId4"/>
            <a:stretch>
              <a:fillRect/>
            </a:stretch>
          </a:blipFill>
        </p:spPr>
        <p:txBody>
          <a:bodyPr/>
          <a:lstStyle/>
          <a:p>
            <a:endParaRPr lang="en-US"/>
          </a:p>
        </p:txBody>
      </p:sp>
      <p:sp>
        <p:nvSpPr>
          <p:cNvPr id="4" name="Freeform 4"/>
          <p:cNvSpPr/>
          <p:nvPr/>
        </p:nvSpPr>
        <p:spPr>
          <a:xfrm rot="901383">
            <a:off x="11334656" y="9364732"/>
            <a:ext cx="4102262" cy="3356396"/>
          </a:xfrm>
          <a:custGeom>
            <a:avLst/>
            <a:gdLst/>
            <a:ahLst/>
            <a:cxnLst/>
            <a:rect l="l" t="t" r="r" b="b"/>
            <a:pathLst>
              <a:path w="4102262" h="3356396">
                <a:moveTo>
                  <a:pt x="0" y="0"/>
                </a:moveTo>
                <a:lnTo>
                  <a:pt x="4102262" y="0"/>
                </a:lnTo>
                <a:lnTo>
                  <a:pt x="4102262" y="3356396"/>
                </a:lnTo>
                <a:lnTo>
                  <a:pt x="0" y="33563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3689358">
            <a:off x="12619681" y="6648726"/>
            <a:ext cx="8704023" cy="7826367"/>
          </a:xfrm>
          <a:custGeom>
            <a:avLst/>
            <a:gdLst/>
            <a:ahLst/>
            <a:cxnLst/>
            <a:rect l="l" t="t" r="r" b="b"/>
            <a:pathLst>
              <a:path w="8704023" h="7826367">
                <a:moveTo>
                  <a:pt x="0" y="0"/>
                </a:moveTo>
                <a:lnTo>
                  <a:pt x="8704023" y="0"/>
                </a:lnTo>
                <a:lnTo>
                  <a:pt x="8704023" y="7826368"/>
                </a:lnTo>
                <a:lnTo>
                  <a:pt x="0" y="7826368"/>
                </a:lnTo>
                <a:lnTo>
                  <a:pt x="0" y="0"/>
                </a:lnTo>
                <a:close/>
              </a:path>
            </a:pathLst>
          </a:custGeom>
          <a:blipFill>
            <a:blip r:embed="rId4"/>
            <a:stretch>
              <a:fillRect/>
            </a:stretch>
          </a:blipFill>
        </p:spPr>
        <p:txBody>
          <a:bodyPr/>
          <a:lstStyle/>
          <a:p>
            <a:endParaRPr lang="en-US"/>
          </a:p>
        </p:txBody>
      </p:sp>
      <p:sp>
        <p:nvSpPr>
          <p:cNvPr id="6" name="Freeform 6"/>
          <p:cNvSpPr/>
          <p:nvPr/>
        </p:nvSpPr>
        <p:spPr>
          <a:xfrm>
            <a:off x="14517160" y="-30861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txBody>
          <a:bodyPr/>
          <a:lstStyle/>
          <a:p>
            <a:endParaRPr lang="en-US"/>
          </a:p>
        </p:txBody>
      </p:sp>
      <p:sp>
        <p:nvSpPr>
          <p:cNvPr id="7" name="Freeform 7"/>
          <p:cNvSpPr/>
          <p:nvPr/>
        </p:nvSpPr>
        <p:spPr>
          <a:xfrm rot="3405389">
            <a:off x="13905467" y="5831318"/>
            <a:ext cx="7645315" cy="8500698"/>
          </a:xfrm>
          <a:custGeom>
            <a:avLst/>
            <a:gdLst/>
            <a:ahLst/>
            <a:cxnLst/>
            <a:rect l="l" t="t" r="r" b="b"/>
            <a:pathLst>
              <a:path w="7645315" h="8500698">
                <a:moveTo>
                  <a:pt x="0" y="0"/>
                </a:moveTo>
                <a:lnTo>
                  <a:pt x="7645316" y="0"/>
                </a:lnTo>
                <a:lnTo>
                  <a:pt x="7645316" y="8500698"/>
                </a:lnTo>
                <a:lnTo>
                  <a:pt x="0" y="8500698"/>
                </a:lnTo>
                <a:lnTo>
                  <a:pt x="0" y="0"/>
                </a:lnTo>
                <a:close/>
              </a:path>
            </a:pathLst>
          </a:custGeom>
          <a:blipFill>
            <a:blip r:embed="rId5"/>
            <a:stretch>
              <a:fillRect/>
            </a:stretch>
          </a:blipFill>
        </p:spPr>
        <p:txBody>
          <a:bodyPr/>
          <a:lstStyle/>
          <a:p>
            <a:endParaRPr lang="en-US"/>
          </a:p>
        </p:txBody>
      </p:sp>
      <p:sp>
        <p:nvSpPr>
          <p:cNvPr id="8" name="Freeform 8"/>
          <p:cNvSpPr/>
          <p:nvPr/>
        </p:nvSpPr>
        <p:spPr>
          <a:xfrm rot="3405389">
            <a:off x="3187213" y="-5795695"/>
            <a:ext cx="7645315" cy="8500698"/>
          </a:xfrm>
          <a:custGeom>
            <a:avLst/>
            <a:gdLst/>
            <a:ahLst/>
            <a:cxnLst/>
            <a:rect l="l" t="t" r="r" b="b"/>
            <a:pathLst>
              <a:path w="7645315" h="8500698">
                <a:moveTo>
                  <a:pt x="0" y="0"/>
                </a:moveTo>
                <a:lnTo>
                  <a:pt x="7645315" y="0"/>
                </a:lnTo>
                <a:lnTo>
                  <a:pt x="7645315" y="8500698"/>
                </a:lnTo>
                <a:lnTo>
                  <a:pt x="0" y="8500698"/>
                </a:lnTo>
                <a:lnTo>
                  <a:pt x="0" y="0"/>
                </a:lnTo>
                <a:close/>
              </a:path>
            </a:pathLst>
          </a:custGeom>
          <a:blipFill>
            <a:blip r:embed="rId5"/>
            <a:stretch>
              <a:fillRect/>
            </a:stretch>
          </a:blipFill>
        </p:spPr>
        <p:txBody>
          <a:bodyPr/>
          <a:lstStyle/>
          <a:p>
            <a:endParaRPr lang="en-US"/>
          </a:p>
        </p:txBody>
      </p:sp>
      <p:graphicFrame>
        <p:nvGraphicFramePr>
          <p:cNvPr id="9" name="Table 9"/>
          <p:cNvGraphicFramePr>
            <a:graphicFrameLocks noGrp="1"/>
          </p:cNvGraphicFramePr>
          <p:nvPr/>
        </p:nvGraphicFramePr>
        <p:xfrm>
          <a:off x="1359523" y="1028700"/>
          <a:ext cx="6266393" cy="8506426"/>
        </p:xfrm>
        <a:graphic>
          <a:graphicData uri="http://schemas.openxmlformats.org/drawingml/2006/table">
            <a:tbl>
              <a:tblPr/>
              <a:tblGrid>
                <a:gridCol w="945368">
                  <a:extLst>
                    <a:ext uri="{9D8B030D-6E8A-4147-A177-3AD203B41FA5}">
                      <a16:colId xmlns:a16="http://schemas.microsoft.com/office/drawing/2014/main" val="20000"/>
                    </a:ext>
                  </a:extLst>
                </a:gridCol>
                <a:gridCol w="3815466">
                  <a:extLst>
                    <a:ext uri="{9D8B030D-6E8A-4147-A177-3AD203B41FA5}">
                      <a16:colId xmlns:a16="http://schemas.microsoft.com/office/drawing/2014/main" val="20001"/>
                    </a:ext>
                  </a:extLst>
                </a:gridCol>
                <a:gridCol w="1505559">
                  <a:extLst>
                    <a:ext uri="{9D8B030D-6E8A-4147-A177-3AD203B41FA5}">
                      <a16:colId xmlns:a16="http://schemas.microsoft.com/office/drawing/2014/main" val="20002"/>
                    </a:ext>
                  </a:extLst>
                </a:gridCol>
              </a:tblGrid>
              <a:tr h="601466">
                <a:tc>
                  <a:txBody>
                    <a:bodyPr/>
                    <a:lstStyle/>
                    <a:p>
                      <a:pPr algn="l">
                        <a:lnSpc>
                          <a:spcPts val="1959"/>
                        </a:lnSpc>
                        <a:defRPr/>
                      </a:pPr>
                      <a:r>
                        <a:rPr lang="en-US" sz="1399">
                          <a:solidFill>
                            <a:srgbClr val="000000"/>
                          </a:solidFill>
                          <a:latin typeface="Eczar Bold"/>
                        </a:rPr>
                        <a:t>Serial No</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tc>
                  <a:txBody>
                    <a:bodyPr/>
                    <a:lstStyle/>
                    <a:p>
                      <a:pPr algn="l">
                        <a:lnSpc>
                          <a:spcPts val="1959"/>
                        </a:lnSpc>
                        <a:defRPr/>
                      </a:pPr>
                      <a:r>
                        <a:rPr lang="en-US" sz="1399">
                          <a:solidFill>
                            <a:srgbClr val="000000"/>
                          </a:solidFill>
                          <a:latin typeface="Eczar Bold"/>
                        </a:rPr>
                        <a:t>Model Name </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tc>
                  <a:txBody>
                    <a:bodyPr/>
                    <a:lstStyle/>
                    <a:p>
                      <a:pPr algn="l">
                        <a:lnSpc>
                          <a:spcPts val="1959"/>
                        </a:lnSpc>
                        <a:defRPr/>
                      </a:pPr>
                      <a:r>
                        <a:rPr lang="en-US" sz="1399">
                          <a:solidFill>
                            <a:srgbClr val="000000"/>
                          </a:solidFill>
                          <a:latin typeface="Eczar Bold"/>
                        </a:rPr>
                        <a:t>Accuracy  </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extLst>
                  <a:ext uri="{0D108BD9-81ED-4DB2-BD59-A6C34878D82A}">
                    <a16:rowId xmlns:a16="http://schemas.microsoft.com/office/drawing/2014/main" val="10000"/>
                  </a:ext>
                </a:extLst>
              </a:tr>
              <a:tr h="824214">
                <a:tc>
                  <a:txBody>
                    <a:bodyPr/>
                    <a:lstStyle/>
                    <a:p>
                      <a:pPr algn="l">
                        <a:lnSpc>
                          <a:spcPts val="1959"/>
                        </a:lnSpc>
                        <a:defRPr/>
                      </a:pPr>
                      <a:r>
                        <a:rPr lang="en-US" sz="1399">
                          <a:solidFill>
                            <a:srgbClr val="000000"/>
                          </a:solidFill>
                          <a:latin typeface="Eczar Bold"/>
                        </a:rPr>
                        <a:t>1.</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tc>
                  <a:txBody>
                    <a:bodyPr/>
                    <a:lstStyle/>
                    <a:p>
                      <a:pPr algn="l">
                        <a:lnSpc>
                          <a:spcPts val="1959"/>
                        </a:lnSpc>
                        <a:defRPr/>
                      </a:pPr>
                      <a:r>
                        <a:rPr lang="en-US" sz="1399">
                          <a:solidFill>
                            <a:srgbClr val="000000"/>
                          </a:solidFill>
                          <a:latin typeface="Eczar Bold"/>
                        </a:rPr>
                        <a:t>Cnn without Batch Normalization with Dropout </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tc>
                  <a:txBody>
                    <a:bodyPr/>
                    <a:lstStyle/>
                    <a:p>
                      <a:pPr algn="l">
                        <a:lnSpc>
                          <a:spcPts val="1959"/>
                        </a:lnSpc>
                        <a:defRPr/>
                      </a:pPr>
                      <a:r>
                        <a:rPr lang="en-US" sz="1399">
                          <a:solidFill>
                            <a:srgbClr val="000000"/>
                          </a:solidFill>
                          <a:latin typeface="Eczar Bold"/>
                        </a:rPr>
                        <a:t>93.2676</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extLst>
                  <a:ext uri="{0D108BD9-81ED-4DB2-BD59-A6C34878D82A}">
                    <a16:rowId xmlns:a16="http://schemas.microsoft.com/office/drawing/2014/main" val="10001"/>
                  </a:ext>
                </a:extLst>
              </a:tr>
              <a:tr h="601466">
                <a:tc>
                  <a:txBody>
                    <a:bodyPr/>
                    <a:lstStyle/>
                    <a:p>
                      <a:pPr algn="l">
                        <a:lnSpc>
                          <a:spcPts val="1959"/>
                        </a:lnSpc>
                        <a:defRPr/>
                      </a:pPr>
                      <a:r>
                        <a:rPr lang="en-US" sz="1399">
                          <a:solidFill>
                            <a:srgbClr val="000000"/>
                          </a:solidFill>
                          <a:latin typeface="Eczar Bold"/>
                        </a:rPr>
                        <a:t>2.</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tc>
                  <a:txBody>
                    <a:bodyPr/>
                    <a:lstStyle/>
                    <a:p>
                      <a:pPr algn="l">
                        <a:lnSpc>
                          <a:spcPts val="1959"/>
                        </a:lnSpc>
                        <a:defRPr/>
                      </a:pPr>
                      <a:r>
                        <a:rPr lang="en-US" sz="1399">
                          <a:solidFill>
                            <a:srgbClr val="000000"/>
                          </a:solidFill>
                          <a:latin typeface="Eczar Bold"/>
                        </a:rPr>
                        <a:t>Cnn with Batch Normalization</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tc>
                  <a:txBody>
                    <a:bodyPr/>
                    <a:lstStyle/>
                    <a:p>
                      <a:pPr algn="l">
                        <a:lnSpc>
                          <a:spcPts val="1959"/>
                        </a:lnSpc>
                        <a:defRPr/>
                      </a:pPr>
                      <a:r>
                        <a:rPr lang="en-US" sz="1399">
                          <a:solidFill>
                            <a:srgbClr val="000000"/>
                          </a:solidFill>
                          <a:latin typeface="Eczar Bold"/>
                        </a:rPr>
                        <a:t>94.90968</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extLst>
                  <a:ext uri="{0D108BD9-81ED-4DB2-BD59-A6C34878D82A}">
                    <a16:rowId xmlns:a16="http://schemas.microsoft.com/office/drawing/2014/main" val="10002"/>
                  </a:ext>
                </a:extLst>
              </a:tr>
              <a:tr h="801078">
                <a:tc>
                  <a:txBody>
                    <a:bodyPr/>
                    <a:lstStyle/>
                    <a:p>
                      <a:pPr algn="l">
                        <a:lnSpc>
                          <a:spcPts val="1959"/>
                        </a:lnSpc>
                        <a:defRPr/>
                      </a:pPr>
                      <a:r>
                        <a:rPr lang="en-US" sz="1399">
                          <a:solidFill>
                            <a:srgbClr val="000000"/>
                          </a:solidFill>
                          <a:latin typeface="Eczar Bold"/>
                        </a:rPr>
                        <a:t>3.</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tc>
                  <a:txBody>
                    <a:bodyPr/>
                    <a:lstStyle/>
                    <a:p>
                      <a:pPr algn="l">
                        <a:lnSpc>
                          <a:spcPts val="1959"/>
                        </a:lnSpc>
                        <a:defRPr/>
                      </a:pPr>
                      <a:r>
                        <a:rPr lang="en-US" sz="1399">
                          <a:solidFill>
                            <a:srgbClr val="000000"/>
                          </a:solidFill>
                          <a:latin typeface="Eczar Bold"/>
                        </a:rPr>
                        <a:t>Resnet-50 with batch noramalization </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tc>
                  <a:txBody>
                    <a:bodyPr/>
                    <a:lstStyle/>
                    <a:p>
                      <a:pPr algn="l">
                        <a:lnSpc>
                          <a:spcPts val="1959"/>
                        </a:lnSpc>
                        <a:defRPr/>
                      </a:pPr>
                      <a:r>
                        <a:rPr lang="en-US" sz="1399">
                          <a:solidFill>
                            <a:srgbClr val="000000"/>
                          </a:solidFill>
                          <a:latin typeface="Eczar Bold"/>
                        </a:rPr>
                        <a:t>73.8916</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extLst>
                  <a:ext uri="{0D108BD9-81ED-4DB2-BD59-A6C34878D82A}">
                    <a16:rowId xmlns:a16="http://schemas.microsoft.com/office/drawing/2014/main" val="10003"/>
                  </a:ext>
                </a:extLst>
              </a:tr>
              <a:tr h="801078">
                <a:tc>
                  <a:txBody>
                    <a:bodyPr/>
                    <a:lstStyle/>
                    <a:p>
                      <a:pPr algn="l">
                        <a:lnSpc>
                          <a:spcPts val="1959"/>
                        </a:lnSpc>
                        <a:defRPr/>
                      </a:pPr>
                      <a:r>
                        <a:rPr lang="en-US" sz="1399">
                          <a:solidFill>
                            <a:srgbClr val="000000"/>
                          </a:solidFill>
                          <a:latin typeface="Eczar Bold"/>
                        </a:rPr>
                        <a:t>4.</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tc>
                  <a:txBody>
                    <a:bodyPr/>
                    <a:lstStyle/>
                    <a:p>
                      <a:pPr algn="l">
                        <a:lnSpc>
                          <a:spcPts val="1959"/>
                        </a:lnSpc>
                        <a:defRPr/>
                      </a:pPr>
                      <a:r>
                        <a:rPr lang="en-US" sz="1399">
                          <a:solidFill>
                            <a:srgbClr val="000000"/>
                          </a:solidFill>
                          <a:latin typeface="Eczar Bold"/>
                        </a:rPr>
                        <a:t>Resnet-50 without batch noramalization </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tc>
                  <a:txBody>
                    <a:bodyPr/>
                    <a:lstStyle/>
                    <a:p>
                      <a:pPr algn="l">
                        <a:lnSpc>
                          <a:spcPts val="1959"/>
                        </a:lnSpc>
                        <a:defRPr/>
                      </a:pPr>
                      <a:r>
                        <a:rPr lang="en-US" sz="1399">
                          <a:solidFill>
                            <a:srgbClr val="000000"/>
                          </a:solidFill>
                          <a:latin typeface="Eczar Bold"/>
                        </a:rPr>
                        <a:t>76.19</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extLst>
                  <a:ext uri="{0D108BD9-81ED-4DB2-BD59-A6C34878D82A}">
                    <a16:rowId xmlns:a16="http://schemas.microsoft.com/office/drawing/2014/main" val="10004"/>
                  </a:ext>
                </a:extLst>
              </a:tr>
              <a:tr h="801078">
                <a:tc>
                  <a:txBody>
                    <a:bodyPr/>
                    <a:lstStyle/>
                    <a:p>
                      <a:pPr algn="l">
                        <a:lnSpc>
                          <a:spcPts val="1959"/>
                        </a:lnSpc>
                        <a:defRPr/>
                      </a:pPr>
                      <a:r>
                        <a:rPr lang="en-US" sz="1399">
                          <a:solidFill>
                            <a:srgbClr val="000000"/>
                          </a:solidFill>
                          <a:latin typeface="Eczar Bold"/>
                        </a:rPr>
                        <a:t>5.</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tc>
                  <a:txBody>
                    <a:bodyPr/>
                    <a:lstStyle/>
                    <a:p>
                      <a:pPr algn="l">
                        <a:lnSpc>
                          <a:spcPts val="1959"/>
                        </a:lnSpc>
                        <a:defRPr/>
                      </a:pPr>
                      <a:r>
                        <a:rPr lang="en-US" sz="1399">
                          <a:solidFill>
                            <a:srgbClr val="000000"/>
                          </a:solidFill>
                          <a:latin typeface="Eczar Bold"/>
                        </a:rPr>
                        <a:t>Resnet-101 with batch noramalization</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tc>
                  <a:txBody>
                    <a:bodyPr/>
                    <a:lstStyle/>
                    <a:p>
                      <a:pPr algn="l">
                        <a:lnSpc>
                          <a:spcPts val="1959"/>
                        </a:lnSpc>
                        <a:defRPr/>
                      </a:pPr>
                      <a:r>
                        <a:rPr lang="en-US" sz="1399">
                          <a:solidFill>
                            <a:srgbClr val="000000"/>
                          </a:solidFill>
                          <a:latin typeface="Eczar Bold"/>
                        </a:rPr>
                        <a:t>93.43185</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extLst>
                  <a:ext uri="{0D108BD9-81ED-4DB2-BD59-A6C34878D82A}">
                    <a16:rowId xmlns:a16="http://schemas.microsoft.com/office/drawing/2014/main" val="10005"/>
                  </a:ext>
                </a:extLst>
              </a:tr>
              <a:tr h="801078">
                <a:tc>
                  <a:txBody>
                    <a:bodyPr/>
                    <a:lstStyle/>
                    <a:p>
                      <a:pPr algn="l">
                        <a:lnSpc>
                          <a:spcPts val="1959"/>
                        </a:lnSpc>
                        <a:defRPr/>
                      </a:pPr>
                      <a:r>
                        <a:rPr lang="en-US" sz="1399">
                          <a:solidFill>
                            <a:srgbClr val="000000"/>
                          </a:solidFill>
                          <a:latin typeface="Eczar Bold"/>
                        </a:rPr>
                        <a:t>6.</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tc>
                  <a:txBody>
                    <a:bodyPr/>
                    <a:lstStyle/>
                    <a:p>
                      <a:pPr algn="l">
                        <a:lnSpc>
                          <a:spcPts val="1959"/>
                        </a:lnSpc>
                        <a:defRPr/>
                      </a:pPr>
                      <a:r>
                        <a:rPr lang="en-US" sz="1399">
                          <a:solidFill>
                            <a:srgbClr val="000000"/>
                          </a:solidFill>
                          <a:latin typeface="Eczar Bold"/>
                        </a:rPr>
                        <a:t>Resnet-101 without batch noramalization </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tc>
                  <a:txBody>
                    <a:bodyPr/>
                    <a:lstStyle/>
                    <a:p>
                      <a:pPr algn="l">
                        <a:lnSpc>
                          <a:spcPts val="1959"/>
                        </a:lnSpc>
                        <a:defRPr/>
                      </a:pPr>
                      <a:r>
                        <a:rPr lang="en-US" sz="1399">
                          <a:solidFill>
                            <a:srgbClr val="000000"/>
                          </a:solidFill>
                          <a:latin typeface="Eczar Bold"/>
                        </a:rPr>
                        <a:t>90.476191</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extLst>
                  <a:ext uri="{0D108BD9-81ED-4DB2-BD59-A6C34878D82A}">
                    <a16:rowId xmlns:a16="http://schemas.microsoft.com/office/drawing/2014/main" val="10006"/>
                  </a:ext>
                </a:extLst>
              </a:tr>
              <a:tr h="801078">
                <a:tc>
                  <a:txBody>
                    <a:bodyPr/>
                    <a:lstStyle/>
                    <a:p>
                      <a:pPr algn="l">
                        <a:lnSpc>
                          <a:spcPts val="1959"/>
                        </a:lnSpc>
                        <a:defRPr/>
                      </a:pPr>
                      <a:r>
                        <a:rPr lang="en-US" sz="1399">
                          <a:solidFill>
                            <a:srgbClr val="000000"/>
                          </a:solidFill>
                          <a:latin typeface="Eczar Bold"/>
                        </a:rPr>
                        <a:t>7.</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tc>
                  <a:txBody>
                    <a:bodyPr/>
                    <a:lstStyle/>
                    <a:p>
                      <a:pPr algn="l">
                        <a:lnSpc>
                          <a:spcPts val="1959"/>
                        </a:lnSpc>
                        <a:defRPr/>
                      </a:pPr>
                      <a:r>
                        <a:rPr lang="en-US" sz="1399">
                          <a:solidFill>
                            <a:srgbClr val="000000"/>
                          </a:solidFill>
                          <a:latin typeface="Eczar Bold"/>
                        </a:rPr>
                        <a:t>MobileNet-v2 with batch noramalization </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tc>
                  <a:txBody>
                    <a:bodyPr/>
                    <a:lstStyle/>
                    <a:p>
                      <a:pPr algn="l">
                        <a:lnSpc>
                          <a:spcPts val="1959"/>
                        </a:lnSpc>
                        <a:defRPr/>
                      </a:pPr>
                      <a:r>
                        <a:rPr lang="en-US" sz="1399">
                          <a:solidFill>
                            <a:srgbClr val="000000"/>
                          </a:solidFill>
                          <a:latin typeface="Eczar Bold"/>
                        </a:rPr>
                        <a:t>66.009849</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extLst>
                  <a:ext uri="{0D108BD9-81ED-4DB2-BD59-A6C34878D82A}">
                    <a16:rowId xmlns:a16="http://schemas.microsoft.com/office/drawing/2014/main" val="10007"/>
                  </a:ext>
                </a:extLst>
              </a:tr>
              <a:tr h="801078">
                <a:tc>
                  <a:txBody>
                    <a:bodyPr/>
                    <a:lstStyle/>
                    <a:p>
                      <a:pPr algn="l">
                        <a:lnSpc>
                          <a:spcPts val="1959"/>
                        </a:lnSpc>
                        <a:defRPr/>
                      </a:pPr>
                      <a:r>
                        <a:rPr lang="en-US" sz="1399">
                          <a:solidFill>
                            <a:srgbClr val="000000"/>
                          </a:solidFill>
                          <a:latin typeface="Eczar Bold"/>
                        </a:rPr>
                        <a:t>8.</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tc>
                  <a:txBody>
                    <a:bodyPr/>
                    <a:lstStyle/>
                    <a:p>
                      <a:pPr algn="l">
                        <a:lnSpc>
                          <a:spcPts val="1959"/>
                        </a:lnSpc>
                        <a:defRPr/>
                      </a:pPr>
                      <a:r>
                        <a:rPr lang="en-US" sz="1399">
                          <a:solidFill>
                            <a:srgbClr val="000000"/>
                          </a:solidFill>
                          <a:latin typeface="Eczar Bold"/>
                        </a:rPr>
                        <a:t>MobileNet-v2 without batch noramalization </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tc>
                  <a:txBody>
                    <a:bodyPr/>
                    <a:lstStyle/>
                    <a:p>
                      <a:pPr algn="l">
                        <a:lnSpc>
                          <a:spcPts val="1959"/>
                        </a:lnSpc>
                        <a:defRPr/>
                      </a:pPr>
                      <a:r>
                        <a:rPr lang="en-US" sz="1399">
                          <a:solidFill>
                            <a:srgbClr val="000000"/>
                          </a:solidFill>
                          <a:latin typeface="Eczar Bold"/>
                        </a:rPr>
                        <a:t>76.51888</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extLst>
                  <a:ext uri="{0D108BD9-81ED-4DB2-BD59-A6C34878D82A}">
                    <a16:rowId xmlns:a16="http://schemas.microsoft.com/office/drawing/2014/main" val="10008"/>
                  </a:ext>
                </a:extLst>
              </a:tr>
              <a:tr h="801078">
                <a:tc>
                  <a:txBody>
                    <a:bodyPr/>
                    <a:lstStyle/>
                    <a:p>
                      <a:pPr algn="l">
                        <a:lnSpc>
                          <a:spcPts val="1959"/>
                        </a:lnSpc>
                        <a:defRPr/>
                      </a:pPr>
                      <a:r>
                        <a:rPr lang="en-US" sz="1399">
                          <a:solidFill>
                            <a:srgbClr val="000000"/>
                          </a:solidFill>
                          <a:latin typeface="Eczar Bold"/>
                        </a:rPr>
                        <a:t>9.</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tc>
                  <a:txBody>
                    <a:bodyPr/>
                    <a:lstStyle/>
                    <a:p>
                      <a:pPr algn="l">
                        <a:lnSpc>
                          <a:spcPts val="1959"/>
                        </a:lnSpc>
                        <a:defRPr/>
                      </a:pPr>
                      <a:r>
                        <a:rPr lang="en-US" sz="1399">
                          <a:solidFill>
                            <a:srgbClr val="000000"/>
                          </a:solidFill>
                          <a:latin typeface="Eczar Bold"/>
                        </a:rPr>
                        <a:t>MobileNet-v3 with batch noramalization </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tc>
                  <a:txBody>
                    <a:bodyPr/>
                    <a:lstStyle/>
                    <a:p>
                      <a:pPr algn="l">
                        <a:lnSpc>
                          <a:spcPts val="1959"/>
                        </a:lnSpc>
                        <a:defRPr/>
                      </a:pPr>
                      <a:r>
                        <a:rPr lang="en-US" sz="1399">
                          <a:solidFill>
                            <a:srgbClr val="000000"/>
                          </a:solidFill>
                          <a:latin typeface="Eczar Bold"/>
                        </a:rPr>
                        <a:t>22.167487</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extLst>
                  <a:ext uri="{0D108BD9-81ED-4DB2-BD59-A6C34878D82A}">
                    <a16:rowId xmlns:a16="http://schemas.microsoft.com/office/drawing/2014/main" val="10009"/>
                  </a:ext>
                </a:extLst>
              </a:tr>
              <a:tr h="601466">
                <a:tc>
                  <a:txBody>
                    <a:bodyPr/>
                    <a:lstStyle/>
                    <a:p>
                      <a:pPr algn="l">
                        <a:lnSpc>
                          <a:spcPts val="1959"/>
                        </a:lnSpc>
                        <a:defRPr/>
                      </a:pPr>
                      <a:r>
                        <a:rPr lang="en-US" sz="1399">
                          <a:solidFill>
                            <a:srgbClr val="000000"/>
                          </a:solidFill>
                          <a:latin typeface="Eczar Bold"/>
                        </a:rPr>
                        <a:t>10.</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tc>
                  <a:txBody>
                    <a:bodyPr/>
                    <a:lstStyle/>
                    <a:p>
                      <a:pPr algn="l">
                        <a:lnSpc>
                          <a:spcPts val="1959"/>
                        </a:lnSpc>
                        <a:defRPr/>
                      </a:pPr>
                      <a:r>
                        <a:rPr lang="en-US" sz="1399">
                          <a:solidFill>
                            <a:srgbClr val="000000"/>
                          </a:solidFill>
                          <a:latin typeface="Eczar Bold"/>
                        </a:rPr>
                        <a:t>MobileNet-v3 without batch noramalization </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tc>
                  <a:txBody>
                    <a:bodyPr/>
                    <a:lstStyle/>
                    <a:p>
                      <a:pPr algn="l">
                        <a:lnSpc>
                          <a:spcPts val="1959"/>
                        </a:lnSpc>
                        <a:defRPr/>
                      </a:pPr>
                      <a:r>
                        <a:rPr lang="en-US" sz="1399">
                          <a:solidFill>
                            <a:srgbClr val="000000"/>
                          </a:solidFill>
                          <a:latin typeface="Eczar Bold"/>
                        </a:rPr>
                        <a:t>22.3316907</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6DBEB"/>
                    </a:solidFill>
                  </a:tcPr>
                </a:tc>
                <a:extLst>
                  <a:ext uri="{0D108BD9-81ED-4DB2-BD59-A6C34878D82A}">
                    <a16:rowId xmlns:a16="http://schemas.microsoft.com/office/drawing/2014/main" val="10010"/>
                  </a:ext>
                </a:extLst>
              </a:tr>
            </a:tbl>
          </a:graphicData>
        </a:graphic>
      </p:graphicFrame>
      <p:sp>
        <p:nvSpPr>
          <p:cNvPr id="10" name="TextBox 10"/>
          <p:cNvSpPr txBox="1"/>
          <p:nvPr/>
        </p:nvSpPr>
        <p:spPr>
          <a:xfrm>
            <a:off x="9737098" y="4554559"/>
            <a:ext cx="6265085" cy="1628775"/>
          </a:xfrm>
          <a:prstGeom prst="rect">
            <a:avLst/>
          </a:prstGeom>
        </p:spPr>
        <p:txBody>
          <a:bodyPr lIns="0" tIns="0" rIns="0" bIns="0" rtlCol="0" anchor="t">
            <a:spAutoFit/>
          </a:bodyPr>
          <a:lstStyle/>
          <a:p>
            <a:pPr marL="0" lvl="0" indent="0" algn="l">
              <a:lnSpc>
                <a:spcPts val="12839"/>
              </a:lnSpc>
              <a:spcBef>
                <a:spcPct val="0"/>
              </a:spcBef>
            </a:pPr>
            <a:r>
              <a:rPr lang="en-US" sz="10699">
                <a:solidFill>
                  <a:srgbClr val="273384"/>
                </a:solidFill>
                <a:latin typeface="Eczar Bold"/>
              </a:rPr>
              <a:t>Accuracy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4990610">
            <a:off x="15773400" y="252901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784042">
            <a:off x="-2322434" y="-4207917"/>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4"/>
            <a:stretch>
              <a:fillRect/>
            </a:stretch>
          </a:blipFill>
        </p:spPr>
        <p:txBody>
          <a:bodyPr/>
          <a:lstStyle/>
          <a:p>
            <a:endParaRPr lang="en-US"/>
          </a:p>
        </p:txBody>
      </p:sp>
      <p:sp>
        <p:nvSpPr>
          <p:cNvPr id="4" name="Freeform 4"/>
          <p:cNvSpPr/>
          <p:nvPr/>
        </p:nvSpPr>
        <p:spPr>
          <a:xfrm rot="7089024">
            <a:off x="-1851697" y="2575921"/>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2784042">
            <a:off x="10703442" y="9141854"/>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4"/>
            <a:stretch>
              <a:fillRect/>
            </a:stretch>
          </a:blipFill>
        </p:spPr>
        <p:txBody>
          <a:bodyPr/>
          <a:lstStyle/>
          <a:p>
            <a:endParaRPr lang="en-US"/>
          </a:p>
        </p:txBody>
      </p:sp>
      <p:sp>
        <p:nvSpPr>
          <p:cNvPr id="6" name="Freeform 6"/>
          <p:cNvSpPr/>
          <p:nvPr/>
        </p:nvSpPr>
        <p:spPr>
          <a:xfrm>
            <a:off x="11358625" y="61722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txBody>
          <a:bodyPr/>
          <a:lstStyle/>
          <a:p>
            <a:endParaRPr lang="en-US"/>
          </a:p>
        </p:txBody>
      </p:sp>
      <p:sp>
        <p:nvSpPr>
          <p:cNvPr id="7" name="Freeform 7"/>
          <p:cNvSpPr/>
          <p:nvPr/>
        </p:nvSpPr>
        <p:spPr>
          <a:xfrm rot="9278873">
            <a:off x="5074209" y="958359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977312" y="-4207917"/>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txBody>
          <a:bodyPr/>
          <a:lstStyle/>
          <a:p>
            <a:endParaRPr lang="en-US"/>
          </a:p>
        </p:txBody>
      </p:sp>
      <p:sp>
        <p:nvSpPr>
          <p:cNvPr id="13" name="TextBox 13"/>
          <p:cNvSpPr txBox="1"/>
          <p:nvPr/>
        </p:nvSpPr>
        <p:spPr>
          <a:xfrm>
            <a:off x="1946274" y="278049"/>
            <a:ext cx="15322325" cy="1104148"/>
          </a:xfrm>
          <a:prstGeom prst="rect">
            <a:avLst/>
          </a:prstGeom>
        </p:spPr>
        <p:txBody>
          <a:bodyPr wrap="square" lIns="0" tIns="0" rIns="0" bIns="0" rtlCol="0" anchor="t">
            <a:spAutoFit/>
          </a:bodyPr>
          <a:lstStyle/>
          <a:p>
            <a:pPr marL="0" lvl="0" indent="0" algn="ctr">
              <a:lnSpc>
                <a:spcPts val="8640"/>
              </a:lnSpc>
              <a:spcBef>
                <a:spcPct val="0"/>
              </a:spcBef>
            </a:pPr>
            <a:r>
              <a:rPr lang="en-US" sz="6600" dirty="0">
                <a:solidFill>
                  <a:srgbClr val="273384"/>
                </a:solidFill>
                <a:latin typeface="Eczar Bold"/>
              </a:rPr>
              <a:t> Model Performance</a:t>
            </a:r>
          </a:p>
        </p:txBody>
      </p:sp>
      <p:sp>
        <p:nvSpPr>
          <p:cNvPr id="14" name="TextBox 14"/>
          <p:cNvSpPr txBox="1"/>
          <p:nvPr/>
        </p:nvSpPr>
        <p:spPr>
          <a:xfrm>
            <a:off x="9139238" y="4180702"/>
            <a:ext cx="9525" cy="1228725"/>
          </a:xfrm>
          <a:prstGeom prst="rect">
            <a:avLst/>
          </a:prstGeom>
        </p:spPr>
        <p:txBody>
          <a:bodyPr lIns="0" tIns="0" rIns="0" bIns="0" rtlCol="0" anchor="t">
            <a:spAutoFit/>
          </a:bodyPr>
          <a:lstStyle/>
          <a:p>
            <a:pPr algn="ctr">
              <a:lnSpc>
                <a:spcPts val="9600"/>
              </a:lnSpc>
              <a:spcBef>
                <a:spcPct val="0"/>
              </a:spcBef>
            </a:pPr>
            <a:endParaRPr/>
          </a:p>
        </p:txBody>
      </p:sp>
      <p:sp>
        <p:nvSpPr>
          <p:cNvPr id="15" name="TextBox 15"/>
          <p:cNvSpPr txBox="1"/>
          <p:nvPr/>
        </p:nvSpPr>
        <p:spPr>
          <a:xfrm>
            <a:off x="7004458" y="1151664"/>
            <a:ext cx="5205955" cy="1228028"/>
          </a:xfrm>
          <a:prstGeom prst="rect">
            <a:avLst/>
          </a:prstGeom>
        </p:spPr>
        <p:txBody>
          <a:bodyPr wrap="square" lIns="0" tIns="0" rIns="0" bIns="0" rtlCol="0" anchor="t">
            <a:spAutoFit/>
          </a:bodyPr>
          <a:lstStyle/>
          <a:p>
            <a:pPr algn="ctr">
              <a:lnSpc>
                <a:spcPts val="5039"/>
              </a:lnSpc>
            </a:pPr>
            <a:r>
              <a:rPr lang="en-US" sz="3200" dirty="0">
                <a:solidFill>
                  <a:srgbClr val="273384"/>
                </a:solidFill>
                <a:latin typeface="Canva Sans Bold"/>
              </a:rPr>
              <a:t>ResNet101V2 with </a:t>
            </a:r>
          </a:p>
          <a:p>
            <a:pPr algn="ctr">
              <a:lnSpc>
                <a:spcPts val="5039"/>
              </a:lnSpc>
            </a:pPr>
            <a:r>
              <a:rPr lang="en-US" sz="3200" dirty="0">
                <a:solidFill>
                  <a:srgbClr val="273384"/>
                </a:solidFill>
                <a:latin typeface="Canva Sans Bold"/>
              </a:rPr>
              <a:t>Batch Normalization </a:t>
            </a:r>
          </a:p>
        </p:txBody>
      </p:sp>
      <p:sp>
        <p:nvSpPr>
          <p:cNvPr id="17" name="Freeform 17"/>
          <p:cNvSpPr/>
          <p:nvPr/>
        </p:nvSpPr>
        <p:spPr>
          <a:xfrm rot="1109801">
            <a:off x="6493206" y="8344271"/>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4"/>
            <a:stretch>
              <a:fillRect/>
            </a:stretch>
          </a:blipFill>
        </p:spPr>
        <p:txBody>
          <a:bodyPr/>
          <a:lstStyle/>
          <a:p>
            <a:endParaRPr lang="en-US"/>
          </a:p>
        </p:txBody>
      </p:sp>
      <p:pic>
        <p:nvPicPr>
          <p:cNvPr id="26" name="Picture 25">
            <a:extLst>
              <a:ext uri="{FF2B5EF4-FFF2-40B4-BE49-F238E27FC236}">
                <a16:creationId xmlns:a16="http://schemas.microsoft.com/office/drawing/2014/main" id="{E061B2B2-B59A-18B4-C2F1-BAC92753A0B6}"/>
              </a:ext>
            </a:extLst>
          </p:cNvPr>
          <p:cNvPicPr>
            <a:picLocks noChangeAspect="1"/>
          </p:cNvPicPr>
          <p:nvPr/>
        </p:nvPicPr>
        <p:blipFill>
          <a:blip r:embed="rId6"/>
          <a:stretch>
            <a:fillRect/>
          </a:stretch>
        </p:blipFill>
        <p:spPr>
          <a:xfrm>
            <a:off x="9933870" y="3903060"/>
            <a:ext cx="7684784" cy="3295091"/>
          </a:xfrm>
          <a:prstGeom prst="rect">
            <a:avLst/>
          </a:prstGeom>
        </p:spPr>
      </p:pic>
      <p:pic>
        <p:nvPicPr>
          <p:cNvPr id="10" name="Picture 9">
            <a:extLst>
              <a:ext uri="{FF2B5EF4-FFF2-40B4-BE49-F238E27FC236}">
                <a16:creationId xmlns:a16="http://schemas.microsoft.com/office/drawing/2014/main" id="{114FC955-E1DD-2763-CD78-F5736E230948}"/>
              </a:ext>
            </a:extLst>
          </p:cNvPr>
          <p:cNvPicPr>
            <a:picLocks noChangeAspect="1"/>
          </p:cNvPicPr>
          <p:nvPr/>
        </p:nvPicPr>
        <p:blipFill>
          <a:blip r:embed="rId7"/>
          <a:stretch>
            <a:fillRect/>
          </a:stretch>
        </p:blipFill>
        <p:spPr>
          <a:xfrm>
            <a:off x="1328707" y="2400682"/>
            <a:ext cx="8278730" cy="73090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508</Words>
  <Application>Microsoft Office PowerPoint</Application>
  <PresentationFormat>Custom</PresentationFormat>
  <Paragraphs>101</Paragraphs>
  <Slides>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Calibri</vt:lpstr>
      <vt:lpstr>Arial</vt:lpstr>
      <vt:lpstr>Canva Sans Italics</vt:lpstr>
      <vt:lpstr>Eczar Semi-Bold</vt:lpstr>
      <vt:lpstr>Canva Sans</vt:lpstr>
      <vt:lpstr>Canva Sans Bold</vt:lpstr>
      <vt:lpstr>Eczar Bold</vt:lpstr>
      <vt:lpstr>Raleway Bold</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Gold Watercolour Group Project Presentation</dc:title>
  <cp:lastModifiedBy>Tanjila Ahmed Medha</cp:lastModifiedBy>
  <cp:revision>4</cp:revision>
  <dcterms:created xsi:type="dcterms:W3CDTF">2006-08-16T00:00:00Z</dcterms:created>
  <dcterms:modified xsi:type="dcterms:W3CDTF">2023-10-31T19:03:52Z</dcterms:modified>
  <dc:identifier>DAFypS4M2_w</dc:identifier>
</cp:coreProperties>
</file>